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Noto Sans Arabic Bold" charset="1" panose="020B0802040504020204"/>
      <p:regular r:id="rId32"/>
    </p:embeddedFont>
    <p:embeddedFont>
      <p:font typeface="Noto Sans Arabic" charset="1" panose="020B0502040504020204"/>
      <p:regular r:id="rId33"/>
    </p:embeddedFont>
    <p:embeddedFont>
      <p:font typeface="Myriad Bold" charset="1" panose="020B0703030403020204"/>
      <p:regular r:id="rId34"/>
    </p:embeddedFont>
    <p:embeddedFont>
      <p:font typeface="Myriad" charset="1" panose="020B0503030403020204"/>
      <p:regular r:id="rId35"/>
    </p:embeddedFont>
    <p:embeddedFont>
      <p:font typeface="Barlow Bold" charset="1" panose="00000800000000000000"/>
      <p:regular r:id="rId36"/>
    </p:embeddedFont>
    <p:embeddedFont>
      <p:font typeface="DM Sans" charset="1" panose="00000000000000000000"/>
      <p:regular r:id="rId37"/>
    </p:embeddedFont>
    <p:embeddedFont>
      <p:font typeface="Arimo" charset="1" panose="020B0604020202020204"/>
      <p:regular r:id="rId38"/>
    </p:embeddedFont>
    <p:embeddedFont>
      <p:font typeface="Aileron Ultra-Bold" charset="1" panose="00000A00000000000000"/>
      <p:regular r:id="rId39"/>
    </p:embeddedFont>
    <p:embeddedFont>
      <p:font typeface="Lazord Sans Serif Bold" charset="1" panose="020B0009030000000003"/>
      <p:regular r:id="rId40"/>
    </p:embeddedFont>
    <p:embeddedFont>
      <p:font typeface="Lazord Sans Serif" charset="1" panose="020B0009030000000003"/>
      <p:regular r:id="rId41"/>
    </p:embeddedFont>
    <p:embeddedFont>
      <p:font typeface="Lexend Deca" charset="1" panose="00000000000000000000"/>
      <p:regular r:id="rId42"/>
    </p:embeddedFont>
    <p:embeddedFont>
      <p:font typeface="Antonio Ultra-Bold" charset="1" panose="02000803000000000000"/>
      <p:regular r:id="rId43"/>
    </p:embeddedFont>
    <p:embeddedFont>
      <p:font typeface="Myriad Ultra-Bold" charset="1" panose="020B0903030403020204"/>
      <p:regular r:id="rId44"/>
    </p:embeddedFont>
    <p:embeddedFont>
      <p:font typeface="Pluma Bold" charset="1" panose="00000000000000000000"/>
      <p:regular r:id="rId45"/>
    </p:embeddedFont>
    <p:embeddedFont>
      <p:font typeface="Canva Sans Bold" charset="1" panose="020B08030305010401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2" Target="../media/image1.jpe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9.jpe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18.png" Type="http://schemas.openxmlformats.org/officeDocument/2006/relationships/image"/><Relationship Id="rId9" Target="../media/image7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media/image1.jpe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75.jpe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18.png" Type="http://schemas.openxmlformats.org/officeDocument/2006/relationships/image"/><Relationship Id="rId9" Target="../media/image7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17.png" Type="http://schemas.openxmlformats.org/officeDocument/2006/relationships/image"/><Relationship Id="rId5" Target="../media/image77.png" Type="http://schemas.openxmlformats.org/officeDocument/2006/relationships/image"/><Relationship Id="rId6" Target="../media/image18.pn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jpeg" Type="http://schemas.openxmlformats.org/officeDocument/2006/relationships/image"/><Relationship Id="rId2" Target="../media/image1.jpe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 Id="rId5" Target="../media/image80.png" Type="http://schemas.openxmlformats.org/officeDocument/2006/relationships/image"/><Relationship Id="rId6" Target="../media/image81.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2" Target="../media/image1.jpe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18.png" Type="http://schemas.openxmlformats.org/officeDocument/2006/relationships/image"/><Relationship Id="rId6" Target="../media/image92.png" Type="http://schemas.openxmlformats.org/officeDocument/2006/relationships/image"/><Relationship Id="rId7" Target="../media/image9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18.png" Type="http://schemas.openxmlformats.org/officeDocument/2006/relationships/image"/><Relationship Id="rId6" Target="../media/image9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18.png" Type="http://schemas.openxmlformats.org/officeDocument/2006/relationships/image"/><Relationship Id="rId6" Target="../media/image9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18.png" Type="http://schemas.openxmlformats.org/officeDocument/2006/relationships/image"/><Relationship Id="rId6" Target="../media/image96.png" Type="http://schemas.openxmlformats.org/officeDocument/2006/relationships/image"/><Relationship Id="rId7" Target="../media/image97.png" Type="http://schemas.openxmlformats.org/officeDocument/2006/relationships/image"/><Relationship Id="rId8" Target="../media/image9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svg" Type="http://schemas.openxmlformats.org/officeDocument/2006/relationships/image"/><Relationship Id="rId11" Target="../media/image105.png" Type="http://schemas.openxmlformats.org/officeDocument/2006/relationships/image"/><Relationship Id="rId12" Target="../media/image106.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1.jpeg" Type="http://schemas.openxmlformats.org/officeDocument/2006/relationships/image"/><Relationship Id="rId3" Target="../media/image99.png" Type="http://schemas.openxmlformats.org/officeDocument/2006/relationships/image"/><Relationship Id="rId4" Target="../media/image100.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101.png" Type="http://schemas.openxmlformats.org/officeDocument/2006/relationships/image"/><Relationship Id="rId8" Target="../media/image102.svg" Type="http://schemas.openxmlformats.org/officeDocument/2006/relationships/image"/><Relationship Id="rId9" Target="../media/image10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8.png" Type="http://schemas.openxmlformats.org/officeDocument/2006/relationships/image"/><Relationship Id="rId14" Target="../media/image28.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jpeg" Type="http://schemas.openxmlformats.org/officeDocument/2006/relationships/image"/><Relationship Id="rId3" Target="../media/image99.png" Type="http://schemas.openxmlformats.org/officeDocument/2006/relationships/image"/><Relationship Id="rId4" Target="../media/image100.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0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svg" Type="http://schemas.openxmlformats.org/officeDocument/2006/relationships/image"/><Relationship Id="rId11" Target="../media/image112.png" Type="http://schemas.openxmlformats.org/officeDocument/2006/relationships/image"/><Relationship Id="rId12" Target="../media/image113.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109.png" Type="http://schemas.openxmlformats.org/officeDocument/2006/relationships/image"/><Relationship Id="rId8" Target="../media/image25.png" Type="http://schemas.openxmlformats.org/officeDocument/2006/relationships/image"/><Relationship Id="rId9" Target="../media/image1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09.png" Type="http://schemas.openxmlformats.org/officeDocument/2006/relationships/image"/><Relationship Id="rId6" Target="../media/image25.pn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1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17.png" Type="http://schemas.openxmlformats.org/officeDocument/2006/relationships/image"/><Relationship Id="rId15" Target="../media/image118.svg" Type="http://schemas.openxmlformats.org/officeDocument/2006/relationships/image"/><Relationship Id="rId16" Target="../media/image119.png" Type="http://schemas.openxmlformats.org/officeDocument/2006/relationships/image"/><Relationship Id="rId17" Target="../media/image120.png" Type="http://schemas.openxmlformats.org/officeDocument/2006/relationships/image"/><Relationship Id="rId18" Target="../media/image65.png" Type="http://schemas.openxmlformats.org/officeDocument/2006/relationships/image"/><Relationship Id="rId19" Target="../media/image66.svg" Type="http://schemas.openxmlformats.org/officeDocument/2006/relationships/image"/><Relationship Id="rId2" Target="../media/image1.jpeg" Type="http://schemas.openxmlformats.org/officeDocument/2006/relationships/image"/><Relationship Id="rId3" Target="../media/image114.png" Type="http://schemas.openxmlformats.org/officeDocument/2006/relationships/image"/><Relationship Id="rId4" Target="../media/image11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116.pn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99.png" Type="http://schemas.openxmlformats.org/officeDocument/2006/relationships/image"/><Relationship Id="rId4" Target="../media/image100.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99.png" Type="http://schemas.openxmlformats.org/officeDocument/2006/relationships/image"/><Relationship Id="rId4" Target="../media/image100.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121.pn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122.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4.png" Type="http://schemas.openxmlformats.org/officeDocument/2006/relationships/image"/><Relationship Id="rId6" Target="../media/image17.png" Type="http://schemas.openxmlformats.org/officeDocument/2006/relationships/image"/><Relationship Id="rId7" Target="../media/image31.jpeg" Type="http://schemas.openxmlformats.org/officeDocument/2006/relationships/image"/><Relationship Id="rId8" Target="../media/image32.jpe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7.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8.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18.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12" Target="../media/image63.pn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24.png" Type="http://schemas.openxmlformats.org/officeDocument/2006/relationships/image"/><Relationship Id="rId7" Target="../media/image18.pn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360465" y="1839649"/>
            <a:ext cx="9217714" cy="6607702"/>
          </a:xfrm>
          <a:custGeom>
            <a:avLst/>
            <a:gdLst/>
            <a:ahLst/>
            <a:cxnLst/>
            <a:rect r="r" b="b" t="t" l="l"/>
            <a:pathLst>
              <a:path h="6607702" w="9217714">
                <a:moveTo>
                  <a:pt x="0" y="0"/>
                </a:moveTo>
                <a:lnTo>
                  <a:pt x="9217714" y="0"/>
                </a:lnTo>
                <a:lnTo>
                  <a:pt x="9217714" y="6607702"/>
                </a:lnTo>
                <a:lnTo>
                  <a:pt x="0" y="6607702"/>
                </a:lnTo>
                <a:lnTo>
                  <a:pt x="0" y="0"/>
                </a:lnTo>
                <a:close/>
              </a:path>
            </a:pathLst>
          </a:custGeom>
          <a:blipFill>
            <a:blip r:embed="rId3">
              <a:extLst>
                <a:ext uri="{96DAC541-7B7A-43D3-8B79-37D633B846F1}">
                  <asvg:svgBlip xmlns:asvg="http://schemas.microsoft.com/office/drawing/2016/SVG/main" r:embed="rId4"/>
                </a:ext>
              </a:extLst>
            </a:blip>
            <a:stretch>
              <a:fillRect l="0" t="0" r="0" b="-28846"/>
            </a:stretch>
          </a:blipFill>
        </p:spPr>
      </p:sp>
      <p:sp>
        <p:nvSpPr>
          <p:cNvPr name="Freeform 4" id="4"/>
          <p:cNvSpPr/>
          <p:nvPr/>
        </p:nvSpPr>
        <p:spPr>
          <a:xfrm flipH="true" flipV="false" rot="5400000">
            <a:off x="7320749" y="5405473"/>
            <a:ext cx="1921244" cy="7841811"/>
          </a:xfrm>
          <a:custGeom>
            <a:avLst/>
            <a:gdLst/>
            <a:ahLst/>
            <a:cxnLst/>
            <a:rect r="r" b="b" t="t" l="l"/>
            <a:pathLst>
              <a:path h="7841811" w="1921244">
                <a:moveTo>
                  <a:pt x="1921243" y="0"/>
                </a:moveTo>
                <a:lnTo>
                  <a:pt x="0" y="0"/>
                </a:lnTo>
                <a:lnTo>
                  <a:pt x="0" y="7841811"/>
                </a:lnTo>
                <a:lnTo>
                  <a:pt x="1921243" y="7841811"/>
                </a:lnTo>
                <a:lnTo>
                  <a:pt x="1921243" y="0"/>
                </a:lnTo>
                <a:close/>
              </a:path>
            </a:pathLst>
          </a:custGeom>
          <a:blipFill>
            <a:blip r:embed="rId5"/>
            <a:stretch>
              <a:fillRect l="0" t="0" r="0" b="0"/>
            </a:stretch>
          </a:blipFill>
        </p:spPr>
      </p:sp>
      <p:sp>
        <p:nvSpPr>
          <p:cNvPr name="Freeform 5" id="5"/>
          <p:cNvSpPr/>
          <p:nvPr/>
        </p:nvSpPr>
        <p:spPr>
          <a:xfrm flipH="false" flipV="false" rot="-1529858">
            <a:off x="2378027" y="1318942"/>
            <a:ext cx="3567854" cy="3483523"/>
          </a:xfrm>
          <a:custGeom>
            <a:avLst/>
            <a:gdLst/>
            <a:ahLst/>
            <a:cxnLst/>
            <a:rect r="r" b="b" t="t" l="l"/>
            <a:pathLst>
              <a:path h="3483523" w="3567854">
                <a:moveTo>
                  <a:pt x="0" y="0"/>
                </a:moveTo>
                <a:lnTo>
                  <a:pt x="3567854" y="0"/>
                </a:lnTo>
                <a:lnTo>
                  <a:pt x="3567854" y="3483523"/>
                </a:lnTo>
                <a:lnTo>
                  <a:pt x="0" y="3483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699589">
            <a:off x="12350004" y="405474"/>
            <a:ext cx="2456350" cy="2868349"/>
          </a:xfrm>
          <a:custGeom>
            <a:avLst/>
            <a:gdLst/>
            <a:ahLst/>
            <a:cxnLst/>
            <a:rect r="r" b="b" t="t" l="l"/>
            <a:pathLst>
              <a:path h="2868349" w="2456350">
                <a:moveTo>
                  <a:pt x="0" y="0"/>
                </a:moveTo>
                <a:lnTo>
                  <a:pt x="2456349" y="0"/>
                </a:lnTo>
                <a:lnTo>
                  <a:pt x="2456349" y="2868349"/>
                </a:lnTo>
                <a:lnTo>
                  <a:pt x="0" y="2868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152968">
            <a:off x="12167874" y="6257974"/>
            <a:ext cx="2655086" cy="3029662"/>
          </a:xfrm>
          <a:custGeom>
            <a:avLst/>
            <a:gdLst/>
            <a:ahLst/>
            <a:cxnLst/>
            <a:rect r="r" b="b" t="t" l="l"/>
            <a:pathLst>
              <a:path h="3029662" w="2655086">
                <a:moveTo>
                  <a:pt x="0" y="0"/>
                </a:moveTo>
                <a:lnTo>
                  <a:pt x="2655086" y="0"/>
                </a:lnTo>
                <a:lnTo>
                  <a:pt x="2655086" y="3029662"/>
                </a:lnTo>
                <a:lnTo>
                  <a:pt x="0" y="3029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458730">
            <a:off x="12795213" y="3675085"/>
            <a:ext cx="2516540" cy="567365"/>
          </a:xfrm>
          <a:custGeom>
            <a:avLst/>
            <a:gdLst/>
            <a:ahLst/>
            <a:cxnLst/>
            <a:rect r="r" b="b" t="t" l="l"/>
            <a:pathLst>
              <a:path h="567365" w="2516540">
                <a:moveTo>
                  <a:pt x="0" y="0"/>
                </a:moveTo>
                <a:lnTo>
                  <a:pt x="2516541" y="0"/>
                </a:lnTo>
                <a:lnTo>
                  <a:pt x="2516541" y="567366"/>
                </a:lnTo>
                <a:lnTo>
                  <a:pt x="0" y="5673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130114" y="1960577"/>
            <a:ext cx="2230351" cy="409574"/>
          </a:xfrm>
          <a:custGeom>
            <a:avLst/>
            <a:gdLst/>
            <a:ahLst/>
            <a:cxnLst/>
            <a:rect r="r" b="b" t="t" l="l"/>
            <a:pathLst>
              <a:path h="409574" w="2230351">
                <a:moveTo>
                  <a:pt x="0" y="0"/>
                </a:moveTo>
                <a:lnTo>
                  <a:pt x="2230351" y="0"/>
                </a:lnTo>
                <a:lnTo>
                  <a:pt x="2230351" y="409574"/>
                </a:lnTo>
                <a:lnTo>
                  <a:pt x="0" y="4095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1256321">
            <a:off x="2903893" y="7124032"/>
            <a:ext cx="2516121" cy="2049495"/>
          </a:xfrm>
          <a:custGeom>
            <a:avLst/>
            <a:gdLst/>
            <a:ahLst/>
            <a:cxnLst/>
            <a:rect r="r" b="b" t="t" l="l"/>
            <a:pathLst>
              <a:path h="2049495" w="2516121">
                <a:moveTo>
                  <a:pt x="0" y="0"/>
                </a:moveTo>
                <a:lnTo>
                  <a:pt x="2516121" y="0"/>
                </a:lnTo>
                <a:lnTo>
                  <a:pt x="2516121" y="2049495"/>
                </a:lnTo>
                <a:lnTo>
                  <a:pt x="0" y="20494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18"/>
            <a:stretch>
              <a:fillRect l="0" t="0" r="0" b="0"/>
            </a:stretch>
          </a:blipFill>
        </p:spPr>
      </p:sp>
      <p:sp>
        <p:nvSpPr>
          <p:cNvPr name="Freeform 12" id="12"/>
          <p:cNvSpPr/>
          <p:nvPr/>
        </p:nvSpPr>
        <p:spPr>
          <a:xfrm flipH="false" flipV="false" rot="3083088">
            <a:off x="16060706" y="7735438"/>
            <a:ext cx="3248200" cy="4776765"/>
          </a:xfrm>
          <a:custGeom>
            <a:avLst/>
            <a:gdLst/>
            <a:ahLst/>
            <a:cxnLst/>
            <a:rect r="r" b="b" t="t" l="l"/>
            <a:pathLst>
              <a:path h="4776765" w="3248200">
                <a:moveTo>
                  <a:pt x="0" y="0"/>
                </a:moveTo>
                <a:lnTo>
                  <a:pt x="3248201" y="0"/>
                </a:lnTo>
                <a:lnTo>
                  <a:pt x="3248201" y="4776765"/>
                </a:lnTo>
                <a:lnTo>
                  <a:pt x="0" y="4776765"/>
                </a:lnTo>
                <a:lnTo>
                  <a:pt x="0" y="0"/>
                </a:lnTo>
                <a:close/>
              </a:path>
            </a:pathLst>
          </a:custGeom>
          <a:blipFill>
            <a:blip r:embed="rId18"/>
            <a:stretch>
              <a:fillRect l="0" t="0" r="0" b="0"/>
            </a:stretch>
          </a:blipFill>
        </p:spPr>
      </p:sp>
      <p:sp>
        <p:nvSpPr>
          <p:cNvPr name="Freeform 13" id="13"/>
          <p:cNvSpPr/>
          <p:nvPr/>
        </p:nvSpPr>
        <p:spPr>
          <a:xfrm flipH="false" flipV="false" rot="0">
            <a:off x="5323232" y="2704145"/>
            <a:ext cx="7641536" cy="4878710"/>
          </a:xfrm>
          <a:custGeom>
            <a:avLst/>
            <a:gdLst/>
            <a:ahLst/>
            <a:cxnLst/>
            <a:rect r="r" b="b" t="t" l="l"/>
            <a:pathLst>
              <a:path h="4878710" w="7641536">
                <a:moveTo>
                  <a:pt x="0" y="0"/>
                </a:moveTo>
                <a:lnTo>
                  <a:pt x="7641536" y="0"/>
                </a:lnTo>
                <a:lnTo>
                  <a:pt x="7641536" y="4878710"/>
                </a:lnTo>
                <a:lnTo>
                  <a:pt x="0" y="4878710"/>
                </a:lnTo>
                <a:lnTo>
                  <a:pt x="0" y="0"/>
                </a:lnTo>
                <a:close/>
              </a:path>
            </a:pathLst>
          </a:custGeom>
          <a:blipFill>
            <a:blip r:embed="rId19"/>
            <a:stretch>
              <a:fillRect l="0" t="0" r="0" b="0"/>
            </a:stretch>
          </a:blipFill>
        </p:spPr>
      </p:sp>
      <p:sp>
        <p:nvSpPr>
          <p:cNvPr name="TextBox 14" id="14"/>
          <p:cNvSpPr txBox="true"/>
          <p:nvPr/>
        </p:nvSpPr>
        <p:spPr>
          <a:xfrm rot="0">
            <a:off x="6381746" y="8720370"/>
            <a:ext cx="5103832" cy="1056118"/>
          </a:xfrm>
          <a:prstGeom prst="rect">
            <a:avLst/>
          </a:prstGeom>
        </p:spPr>
        <p:txBody>
          <a:bodyPr anchor="t" rtlCol="false" tIns="0" lIns="0" bIns="0" rIns="0">
            <a:spAutoFit/>
          </a:bodyPr>
          <a:lstStyle/>
          <a:p>
            <a:pPr algn="ctr">
              <a:lnSpc>
                <a:spcPts val="4873"/>
              </a:lnSpc>
            </a:pPr>
            <a:r>
              <a:rPr lang="en-US" b="true" sz="3481">
                <a:solidFill>
                  <a:srgbClr val="0F4A72"/>
                </a:solidFill>
                <a:latin typeface="Noto Sans Arabic Bold"/>
                <a:ea typeface="Noto Sans Arabic Bold"/>
                <a:cs typeface="Noto Sans Arabic Bold"/>
                <a:sym typeface="Noto Sans Arabic Bold"/>
              </a:rPr>
              <a:t>DIGITAL MARKETING</a:t>
            </a:r>
          </a:p>
          <a:p>
            <a:pPr algn="ctr">
              <a:lnSpc>
                <a:spcPts val="3653"/>
              </a:lnSpc>
            </a:pPr>
            <a:r>
              <a:rPr lang="en-US" sz="2609">
                <a:solidFill>
                  <a:srgbClr val="9A3F2B"/>
                </a:solidFill>
                <a:latin typeface="Noto Sans Arabic"/>
                <a:ea typeface="Noto Sans Arabic"/>
                <a:cs typeface="Noto Sans Arabic"/>
                <a:sym typeface="Noto Sans Arabic"/>
              </a:rPr>
              <a:t>PROJECT OCTOBER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0" y="6435408"/>
            <a:ext cx="7703185" cy="3851592"/>
          </a:xfrm>
          <a:custGeom>
            <a:avLst/>
            <a:gdLst/>
            <a:ahLst/>
            <a:cxnLst/>
            <a:rect r="r" b="b" t="t" l="l"/>
            <a:pathLst>
              <a:path h="3851592" w="7703185">
                <a:moveTo>
                  <a:pt x="7703185" y="3851592"/>
                </a:moveTo>
                <a:lnTo>
                  <a:pt x="0" y="3851592"/>
                </a:lnTo>
                <a:lnTo>
                  <a:pt x="0" y="0"/>
                </a:lnTo>
                <a:lnTo>
                  <a:pt x="7703185" y="0"/>
                </a:lnTo>
                <a:lnTo>
                  <a:pt x="7703185" y="385159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42208" y="1542257"/>
            <a:ext cx="5650497" cy="5650497"/>
            <a:chOff x="0" y="0"/>
            <a:chExt cx="6350000" cy="6350000"/>
          </a:xfrm>
        </p:grpSpPr>
        <p:sp>
          <p:nvSpPr>
            <p:cNvPr name="Freeform 5" id="5"/>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5F5DC"/>
            </a:solidFill>
          </p:spPr>
        </p:sp>
        <p:sp>
          <p:nvSpPr>
            <p:cNvPr name="Freeform 6" id="6"/>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5"/>
              <a:stretch>
                <a:fillRect l="-9674" t="-13254" r="-12369" b="-70744"/>
              </a:stretch>
            </a:blipFill>
          </p:spPr>
        </p:sp>
      </p:grpSp>
      <p:grpSp>
        <p:nvGrpSpPr>
          <p:cNvPr name="Group 7" id="7"/>
          <p:cNvGrpSpPr/>
          <p:nvPr/>
        </p:nvGrpSpPr>
        <p:grpSpPr>
          <a:xfrm rot="0">
            <a:off x="1723816" y="8716501"/>
            <a:ext cx="1483209" cy="531145"/>
            <a:chOff x="0" y="0"/>
            <a:chExt cx="409713" cy="146720"/>
          </a:xfrm>
        </p:grpSpPr>
        <p:sp>
          <p:nvSpPr>
            <p:cNvPr name="Freeform 8" id="8"/>
            <p:cNvSpPr/>
            <p:nvPr/>
          </p:nvSpPr>
          <p:spPr>
            <a:xfrm flipH="false" flipV="false" rot="0">
              <a:off x="0" y="0"/>
              <a:ext cx="409713" cy="146720"/>
            </a:xfrm>
            <a:custGeom>
              <a:avLst/>
              <a:gdLst/>
              <a:ahLst/>
              <a:cxnLst/>
              <a:rect r="r" b="b" t="t" l="l"/>
              <a:pathLst>
                <a:path h="146720" w="409713">
                  <a:moveTo>
                    <a:pt x="52197" y="0"/>
                  </a:moveTo>
                  <a:lnTo>
                    <a:pt x="357516" y="0"/>
                  </a:lnTo>
                  <a:cubicBezTo>
                    <a:pt x="386344" y="0"/>
                    <a:pt x="409713" y="23369"/>
                    <a:pt x="409713" y="52197"/>
                  </a:cubicBezTo>
                  <a:lnTo>
                    <a:pt x="409713" y="94523"/>
                  </a:lnTo>
                  <a:cubicBezTo>
                    <a:pt x="409713" y="123351"/>
                    <a:pt x="386344" y="146720"/>
                    <a:pt x="357516" y="146720"/>
                  </a:cubicBezTo>
                  <a:lnTo>
                    <a:pt x="52197" y="146720"/>
                  </a:lnTo>
                  <a:cubicBezTo>
                    <a:pt x="23369" y="146720"/>
                    <a:pt x="0" y="123351"/>
                    <a:pt x="0" y="94523"/>
                  </a:cubicBezTo>
                  <a:lnTo>
                    <a:pt x="0" y="52197"/>
                  </a:lnTo>
                  <a:cubicBezTo>
                    <a:pt x="0" y="23369"/>
                    <a:pt x="23369" y="0"/>
                    <a:pt x="52197" y="0"/>
                  </a:cubicBezTo>
                  <a:close/>
                </a:path>
              </a:pathLst>
            </a:custGeom>
            <a:solidFill>
              <a:srgbClr val="FFFFFF"/>
            </a:solidFill>
          </p:spPr>
        </p:sp>
        <p:sp>
          <p:nvSpPr>
            <p:cNvPr name="TextBox 9" id="9"/>
            <p:cNvSpPr txBox="true"/>
            <p:nvPr/>
          </p:nvSpPr>
          <p:spPr>
            <a:xfrm>
              <a:off x="0" y="-47625"/>
              <a:ext cx="409713" cy="194345"/>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Smart</a:t>
              </a:r>
            </a:p>
          </p:txBody>
        </p:sp>
      </p:grpSp>
      <p:grpSp>
        <p:nvGrpSpPr>
          <p:cNvPr name="Group 10" id="10"/>
          <p:cNvGrpSpPr/>
          <p:nvPr/>
        </p:nvGrpSpPr>
        <p:grpSpPr>
          <a:xfrm rot="0">
            <a:off x="3291968" y="8716501"/>
            <a:ext cx="1590198" cy="531145"/>
            <a:chOff x="0" y="0"/>
            <a:chExt cx="439267" cy="146720"/>
          </a:xfrm>
        </p:grpSpPr>
        <p:sp>
          <p:nvSpPr>
            <p:cNvPr name="Freeform 11" id="11"/>
            <p:cNvSpPr/>
            <p:nvPr/>
          </p:nvSpPr>
          <p:spPr>
            <a:xfrm flipH="false" flipV="false" rot="0">
              <a:off x="0" y="0"/>
              <a:ext cx="439267" cy="146720"/>
            </a:xfrm>
            <a:custGeom>
              <a:avLst/>
              <a:gdLst/>
              <a:ahLst/>
              <a:cxnLst/>
              <a:rect r="r" b="b" t="t" l="l"/>
              <a:pathLst>
                <a:path h="146720" w="439267">
                  <a:moveTo>
                    <a:pt x="48685" y="0"/>
                  </a:moveTo>
                  <a:lnTo>
                    <a:pt x="390582" y="0"/>
                  </a:lnTo>
                  <a:cubicBezTo>
                    <a:pt x="403494" y="0"/>
                    <a:pt x="415877" y="5129"/>
                    <a:pt x="425007" y="14260"/>
                  </a:cubicBezTo>
                  <a:cubicBezTo>
                    <a:pt x="434138" y="23390"/>
                    <a:pt x="439267" y="35773"/>
                    <a:pt x="439267" y="48685"/>
                  </a:cubicBezTo>
                  <a:lnTo>
                    <a:pt x="439267" y="98035"/>
                  </a:lnTo>
                  <a:cubicBezTo>
                    <a:pt x="439267" y="110947"/>
                    <a:pt x="434138" y="123331"/>
                    <a:pt x="425007" y="132461"/>
                  </a:cubicBezTo>
                  <a:cubicBezTo>
                    <a:pt x="415877" y="141591"/>
                    <a:pt x="403494" y="146720"/>
                    <a:pt x="390582" y="146720"/>
                  </a:cubicBezTo>
                  <a:lnTo>
                    <a:pt x="48685" y="146720"/>
                  </a:lnTo>
                  <a:cubicBezTo>
                    <a:pt x="35773" y="146720"/>
                    <a:pt x="23390" y="141591"/>
                    <a:pt x="14260" y="132461"/>
                  </a:cubicBezTo>
                  <a:cubicBezTo>
                    <a:pt x="5129" y="123331"/>
                    <a:pt x="0" y="110947"/>
                    <a:pt x="0" y="98035"/>
                  </a:cubicBezTo>
                  <a:lnTo>
                    <a:pt x="0" y="48685"/>
                  </a:lnTo>
                  <a:cubicBezTo>
                    <a:pt x="0" y="35773"/>
                    <a:pt x="5129" y="23390"/>
                    <a:pt x="14260" y="14260"/>
                  </a:cubicBezTo>
                  <a:cubicBezTo>
                    <a:pt x="23390" y="5129"/>
                    <a:pt x="35773" y="0"/>
                    <a:pt x="48685" y="0"/>
                  </a:cubicBezTo>
                  <a:close/>
                </a:path>
              </a:pathLst>
            </a:custGeom>
            <a:solidFill>
              <a:srgbClr val="FFFFFF"/>
            </a:solidFill>
          </p:spPr>
        </p:sp>
        <p:sp>
          <p:nvSpPr>
            <p:cNvPr name="TextBox 12" id="12"/>
            <p:cNvSpPr txBox="true"/>
            <p:nvPr/>
          </p:nvSpPr>
          <p:spPr>
            <a:xfrm>
              <a:off x="0" y="-47625"/>
              <a:ext cx="439267" cy="194345"/>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Honest</a:t>
              </a:r>
            </a:p>
          </p:txBody>
        </p:sp>
      </p:grpSp>
      <p:grpSp>
        <p:nvGrpSpPr>
          <p:cNvPr name="Group 13" id="13"/>
          <p:cNvGrpSpPr/>
          <p:nvPr/>
        </p:nvGrpSpPr>
        <p:grpSpPr>
          <a:xfrm rot="0">
            <a:off x="4963470" y="8716501"/>
            <a:ext cx="1483209" cy="531145"/>
            <a:chOff x="0" y="0"/>
            <a:chExt cx="409713" cy="146720"/>
          </a:xfrm>
        </p:grpSpPr>
        <p:sp>
          <p:nvSpPr>
            <p:cNvPr name="Freeform 14" id="14"/>
            <p:cNvSpPr/>
            <p:nvPr/>
          </p:nvSpPr>
          <p:spPr>
            <a:xfrm flipH="false" flipV="false" rot="0">
              <a:off x="0" y="0"/>
              <a:ext cx="409713" cy="146720"/>
            </a:xfrm>
            <a:custGeom>
              <a:avLst/>
              <a:gdLst/>
              <a:ahLst/>
              <a:cxnLst/>
              <a:rect r="r" b="b" t="t" l="l"/>
              <a:pathLst>
                <a:path h="146720" w="409713">
                  <a:moveTo>
                    <a:pt x="52197" y="0"/>
                  </a:moveTo>
                  <a:lnTo>
                    <a:pt x="357516" y="0"/>
                  </a:lnTo>
                  <a:cubicBezTo>
                    <a:pt x="386344" y="0"/>
                    <a:pt x="409713" y="23369"/>
                    <a:pt x="409713" y="52197"/>
                  </a:cubicBezTo>
                  <a:lnTo>
                    <a:pt x="409713" y="94523"/>
                  </a:lnTo>
                  <a:cubicBezTo>
                    <a:pt x="409713" y="123351"/>
                    <a:pt x="386344" y="146720"/>
                    <a:pt x="357516" y="146720"/>
                  </a:cubicBezTo>
                  <a:lnTo>
                    <a:pt x="52197" y="146720"/>
                  </a:lnTo>
                  <a:cubicBezTo>
                    <a:pt x="23369" y="146720"/>
                    <a:pt x="0" y="123351"/>
                    <a:pt x="0" y="94523"/>
                  </a:cubicBezTo>
                  <a:lnTo>
                    <a:pt x="0" y="52197"/>
                  </a:lnTo>
                  <a:cubicBezTo>
                    <a:pt x="0" y="23369"/>
                    <a:pt x="23369" y="0"/>
                    <a:pt x="52197" y="0"/>
                  </a:cubicBezTo>
                  <a:close/>
                </a:path>
              </a:pathLst>
            </a:custGeom>
            <a:solidFill>
              <a:srgbClr val="FFFFFF"/>
            </a:solidFill>
          </p:spPr>
        </p:sp>
        <p:sp>
          <p:nvSpPr>
            <p:cNvPr name="TextBox 15" id="15"/>
            <p:cNvSpPr txBox="true"/>
            <p:nvPr/>
          </p:nvSpPr>
          <p:spPr>
            <a:xfrm>
              <a:off x="0" y="-47625"/>
              <a:ext cx="409713" cy="194345"/>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Loyal</a:t>
              </a:r>
            </a:p>
          </p:txBody>
        </p:sp>
      </p:grpSp>
      <p:pic>
        <p:nvPicPr>
          <p:cNvPr name="Picture 16" id="16"/>
          <p:cNvPicPr>
            <a:picLocks noChangeAspect="true"/>
          </p:cNvPicPr>
          <p:nvPr/>
        </p:nvPicPr>
        <p:blipFill>
          <a:blip r:embed="rId6"/>
          <a:stretch>
            <a:fillRect/>
          </a:stretch>
        </p:blipFill>
        <p:spPr>
          <a:xfrm rot="0">
            <a:off x="11831612" y="5951819"/>
            <a:ext cx="4213064" cy="947939"/>
          </a:xfrm>
          <a:prstGeom prst="rect">
            <a:avLst/>
          </a:prstGeom>
        </p:spPr>
      </p:pic>
      <p:pic>
        <p:nvPicPr>
          <p:cNvPr name="Picture 17" id="17"/>
          <p:cNvPicPr>
            <a:picLocks noChangeAspect="true"/>
          </p:cNvPicPr>
          <p:nvPr/>
        </p:nvPicPr>
        <p:blipFill>
          <a:blip r:embed="rId7"/>
          <a:stretch>
            <a:fillRect/>
          </a:stretch>
        </p:blipFill>
        <p:spPr>
          <a:xfrm rot="0">
            <a:off x="11831612" y="5306250"/>
            <a:ext cx="4213064" cy="947939"/>
          </a:xfrm>
          <a:prstGeom prst="rect">
            <a:avLst/>
          </a:prstGeom>
        </p:spPr>
      </p:pic>
      <p:grpSp>
        <p:nvGrpSpPr>
          <p:cNvPr name="Group 18" id="18"/>
          <p:cNvGrpSpPr/>
          <p:nvPr/>
        </p:nvGrpSpPr>
        <p:grpSpPr>
          <a:xfrm rot="0">
            <a:off x="8074617" y="7942741"/>
            <a:ext cx="365536" cy="36553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8525078" y="7960169"/>
            <a:ext cx="365536" cy="3655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8975539" y="7960169"/>
            <a:ext cx="365536" cy="36553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9423057" y="7942741"/>
            <a:ext cx="365536" cy="36553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0" id="30"/>
          <p:cNvGrpSpPr/>
          <p:nvPr/>
        </p:nvGrpSpPr>
        <p:grpSpPr>
          <a:xfrm rot="0">
            <a:off x="9870576" y="7942741"/>
            <a:ext cx="365536" cy="36553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3" id="33"/>
          <p:cNvGrpSpPr/>
          <p:nvPr/>
        </p:nvGrpSpPr>
        <p:grpSpPr>
          <a:xfrm rot="0">
            <a:off x="8065993" y="8746187"/>
            <a:ext cx="365536" cy="36553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6" id="36"/>
          <p:cNvGrpSpPr/>
          <p:nvPr/>
        </p:nvGrpSpPr>
        <p:grpSpPr>
          <a:xfrm rot="0">
            <a:off x="8516454" y="8763615"/>
            <a:ext cx="365536" cy="36553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9" id="39"/>
          <p:cNvGrpSpPr/>
          <p:nvPr/>
        </p:nvGrpSpPr>
        <p:grpSpPr>
          <a:xfrm rot="0">
            <a:off x="8966915" y="8763615"/>
            <a:ext cx="365536" cy="36553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2" id="42"/>
          <p:cNvGrpSpPr/>
          <p:nvPr/>
        </p:nvGrpSpPr>
        <p:grpSpPr>
          <a:xfrm rot="0">
            <a:off x="9414434" y="8746187"/>
            <a:ext cx="365536" cy="36553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5" id="45"/>
          <p:cNvGrpSpPr/>
          <p:nvPr/>
        </p:nvGrpSpPr>
        <p:grpSpPr>
          <a:xfrm rot="0">
            <a:off x="9861953" y="8746187"/>
            <a:ext cx="365536" cy="36553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48" id="48"/>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8"/>
            <a:stretch>
              <a:fillRect l="0" t="0" r="0" b="0"/>
            </a:stretch>
          </a:blipFill>
        </p:spPr>
      </p:sp>
      <p:sp>
        <p:nvSpPr>
          <p:cNvPr name="Freeform 49" id="49"/>
          <p:cNvSpPr/>
          <p:nvPr/>
        </p:nvSpPr>
        <p:spPr>
          <a:xfrm flipH="false" flipV="false" rot="0">
            <a:off x="11593653" y="7664225"/>
            <a:ext cx="1282158" cy="1282158"/>
          </a:xfrm>
          <a:custGeom>
            <a:avLst/>
            <a:gdLst/>
            <a:ahLst/>
            <a:cxnLst/>
            <a:rect r="r" b="b" t="t" l="l"/>
            <a:pathLst>
              <a:path h="1282158" w="1282158">
                <a:moveTo>
                  <a:pt x="0" y="0"/>
                </a:moveTo>
                <a:lnTo>
                  <a:pt x="1282157" y="0"/>
                </a:lnTo>
                <a:lnTo>
                  <a:pt x="1282157" y="1282158"/>
                </a:lnTo>
                <a:lnTo>
                  <a:pt x="0" y="1282158"/>
                </a:lnTo>
                <a:lnTo>
                  <a:pt x="0" y="0"/>
                </a:lnTo>
                <a:close/>
              </a:path>
            </a:pathLst>
          </a:custGeom>
          <a:blipFill>
            <a:blip r:embed="rId9"/>
            <a:stretch>
              <a:fillRect l="0" t="0" r="0" b="0"/>
            </a:stretch>
          </a:blipFill>
        </p:spPr>
      </p:sp>
      <p:sp>
        <p:nvSpPr>
          <p:cNvPr name="Freeform 50" id="50"/>
          <p:cNvSpPr/>
          <p:nvPr/>
        </p:nvSpPr>
        <p:spPr>
          <a:xfrm flipH="false" flipV="false" rot="0">
            <a:off x="12994621" y="7428195"/>
            <a:ext cx="1656517" cy="1656517"/>
          </a:xfrm>
          <a:custGeom>
            <a:avLst/>
            <a:gdLst/>
            <a:ahLst/>
            <a:cxnLst/>
            <a:rect r="r" b="b" t="t" l="l"/>
            <a:pathLst>
              <a:path h="1656517" w="1656517">
                <a:moveTo>
                  <a:pt x="0" y="0"/>
                </a:moveTo>
                <a:lnTo>
                  <a:pt x="1656516" y="0"/>
                </a:lnTo>
                <a:lnTo>
                  <a:pt x="1656516" y="1656516"/>
                </a:lnTo>
                <a:lnTo>
                  <a:pt x="0" y="1656516"/>
                </a:lnTo>
                <a:lnTo>
                  <a:pt x="0" y="0"/>
                </a:lnTo>
                <a:close/>
              </a:path>
            </a:pathLst>
          </a:custGeom>
          <a:blipFill>
            <a:blip r:embed="rId10"/>
            <a:stretch>
              <a:fillRect l="0" t="0" r="0" b="0"/>
            </a:stretch>
          </a:blipFill>
        </p:spPr>
      </p:sp>
      <p:sp>
        <p:nvSpPr>
          <p:cNvPr name="Freeform 51" id="51"/>
          <p:cNvSpPr/>
          <p:nvPr/>
        </p:nvSpPr>
        <p:spPr>
          <a:xfrm flipH="false" flipV="false" rot="0">
            <a:off x="14822526" y="7596043"/>
            <a:ext cx="1353339" cy="1353339"/>
          </a:xfrm>
          <a:custGeom>
            <a:avLst/>
            <a:gdLst/>
            <a:ahLst/>
            <a:cxnLst/>
            <a:rect r="r" b="b" t="t" l="l"/>
            <a:pathLst>
              <a:path h="1353339" w="1353339">
                <a:moveTo>
                  <a:pt x="0" y="0"/>
                </a:moveTo>
                <a:lnTo>
                  <a:pt x="1353339" y="0"/>
                </a:lnTo>
                <a:lnTo>
                  <a:pt x="1353339" y="1353339"/>
                </a:lnTo>
                <a:lnTo>
                  <a:pt x="0" y="1353339"/>
                </a:lnTo>
                <a:lnTo>
                  <a:pt x="0" y="0"/>
                </a:lnTo>
                <a:close/>
              </a:path>
            </a:pathLst>
          </a:custGeom>
          <a:blipFill>
            <a:blip r:embed="rId11"/>
            <a:stretch>
              <a:fillRect l="0" t="0" r="0" b="0"/>
            </a:stretch>
          </a:blipFill>
        </p:spPr>
      </p:sp>
      <p:sp>
        <p:nvSpPr>
          <p:cNvPr name="TextBox 52" id="52"/>
          <p:cNvSpPr txBox="true"/>
          <p:nvPr/>
        </p:nvSpPr>
        <p:spPr>
          <a:xfrm rot="0">
            <a:off x="2161263" y="644983"/>
            <a:ext cx="4707673" cy="781685"/>
          </a:xfrm>
          <a:prstGeom prst="rect">
            <a:avLst/>
          </a:prstGeom>
        </p:spPr>
        <p:txBody>
          <a:bodyPr anchor="t" rtlCol="false" tIns="0" lIns="0" bIns="0" rIns="0">
            <a:spAutoFit/>
          </a:bodyPr>
          <a:lstStyle/>
          <a:p>
            <a:pPr algn="l" marL="0" indent="0" lvl="0">
              <a:lnSpc>
                <a:spcPts val="5740"/>
              </a:lnSpc>
              <a:spcBef>
                <a:spcPct val="0"/>
              </a:spcBef>
            </a:pPr>
            <a:r>
              <a:rPr lang="en-US" b="true" sz="4100">
                <a:solidFill>
                  <a:srgbClr val="BF6837"/>
                </a:solidFill>
                <a:latin typeface="Myriad Bold"/>
                <a:ea typeface="Myriad Bold"/>
                <a:cs typeface="Myriad Bold"/>
                <a:sym typeface="Myriad Bold"/>
              </a:rPr>
              <a:t>MARKET PERSONA</a:t>
            </a:r>
          </a:p>
        </p:txBody>
      </p:sp>
      <p:sp>
        <p:nvSpPr>
          <p:cNvPr name="TextBox 53" id="53"/>
          <p:cNvSpPr txBox="true"/>
          <p:nvPr/>
        </p:nvSpPr>
        <p:spPr>
          <a:xfrm rot="0">
            <a:off x="1718921" y="7233333"/>
            <a:ext cx="3986154" cy="804538"/>
          </a:xfrm>
          <a:prstGeom prst="rect">
            <a:avLst/>
          </a:prstGeom>
        </p:spPr>
        <p:txBody>
          <a:bodyPr anchor="t" rtlCol="false" tIns="0" lIns="0" bIns="0" rIns="0">
            <a:spAutoFit/>
          </a:bodyPr>
          <a:lstStyle/>
          <a:p>
            <a:pPr algn="l">
              <a:lnSpc>
                <a:spcPts val="6544"/>
              </a:lnSpc>
            </a:pPr>
            <a:r>
              <a:rPr lang="en-US" sz="4674" b="true">
                <a:solidFill>
                  <a:srgbClr val="FFFFFF"/>
                </a:solidFill>
                <a:latin typeface="Antonio Ultra-Bold"/>
                <a:ea typeface="Antonio Ultra-Bold"/>
                <a:cs typeface="Antonio Ultra-Bold"/>
                <a:sym typeface="Antonio Ultra-Bold"/>
              </a:rPr>
              <a:t>Aya Ahmed</a:t>
            </a:r>
          </a:p>
        </p:txBody>
      </p:sp>
      <p:sp>
        <p:nvSpPr>
          <p:cNvPr name="TextBox 54" id="54"/>
          <p:cNvSpPr txBox="true"/>
          <p:nvPr/>
        </p:nvSpPr>
        <p:spPr>
          <a:xfrm rot="0">
            <a:off x="1723816" y="8041242"/>
            <a:ext cx="2127776" cy="318645"/>
          </a:xfrm>
          <a:prstGeom prst="rect">
            <a:avLst/>
          </a:prstGeom>
        </p:spPr>
        <p:txBody>
          <a:bodyPr anchor="t" rtlCol="false" tIns="0" lIns="0" bIns="0" rIns="0">
            <a:spAutoFit/>
          </a:bodyPr>
          <a:lstStyle/>
          <a:p>
            <a:pPr algn="l">
              <a:lnSpc>
                <a:spcPts val="2611"/>
              </a:lnSpc>
            </a:pPr>
            <a:r>
              <a:rPr lang="en-US" sz="1865">
                <a:solidFill>
                  <a:srgbClr val="FFFFFF"/>
                </a:solidFill>
                <a:latin typeface="Lexend Deca"/>
                <a:ea typeface="Lexend Deca"/>
                <a:cs typeface="Lexend Deca"/>
                <a:sym typeface="Lexend Deca"/>
              </a:rPr>
              <a:t>Interior Designer</a:t>
            </a:r>
          </a:p>
        </p:txBody>
      </p:sp>
      <p:sp>
        <p:nvSpPr>
          <p:cNvPr name="TextBox 55" id="55"/>
          <p:cNvSpPr txBox="true"/>
          <p:nvPr/>
        </p:nvSpPr>
        <p:spPr>
          <a:xfrm rot="0">
            <a:off x="7960121" y="2019429"/>
            <a:ext cx="1190932"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BIO</a:t>
            </a:r>
          </a:p>
        </p:txBody>
      </p:sp>
      <p:sp>
        <p:nvSpPr>
          <p:cNvPr name="TextBox 56" id="56"/>
          <p:cNvSpPr txBox="true"/>
          <p:nvPr/>
        </p:nvSpPr>
        <p:spPr>
          <a:xfrm rot="0">
            <a:off x="8011126" y="2818834"/>
            <a:ext cx="3860042" cy="1158966"/>
          </a:xfrm>
          <a:prstGeom prst="rect">
            <a:avLst/>
          </a:prstGeom>
        </p:spPr>
        <p:txBody>
          <a:bodyPr anchor="t" rtlCol="false" tIns="0" lIns="0" bIns="0" rIns="0">
            <a:spAutoFit/>
          </a:bodyPr>
          <a:lstStyle/>
          <a:p>
            <a:pPr algn="l">
              <a:lnSpc>
                <a:spcPts val="2269"/>
              </a:lnSpc>
            </a:pPr>
            <a:r>
              <a:rPr lang="en-US" sz="1621">
                <a:solidFill>
                  <a:srgbClr val="9A3F2B"/>
                </a:solidFill>
                <a:latin typeface="Myriad"/>
                <a:ea typeface="Myriad"/>
                <a:cs typeface="Myriad"/>
                <a:sym typeface="Myriad"/>
              </a:rPr>
              <a:t>Aya is 35 years old, She is interior designer her income is 15k, she is married living in Heliopolis and interested in organic food looking for healthier options for her children.</a:t>
            </a:r>
          </a:p>
        </p:txBody>
      </p:sp>
      <p:sp>
        <p:nvSpPr>
          <p:cNvPr name="TextBox 57" id="57"/>
          <p:cNvSpPr txBox="true"/>
          <p:nvPr/>
        </p:nvSpPr>
        <p:spPr>
          <a:xfrm rot="0">
            <a:off x="12182701" y="2019429"/>
            <a:ext cx="2748244"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MOTIVATION</a:t>
            </a:r>
          </a:p>
        </p:txBody>
      </p:sp>
      <p:sp>
        <p:nvSpPr>
          <p:cNvPr name="TextBox 58" id="58"/>
          <p:cNvSpPr txBox="true"/>
          <p:nvPr/>
        </p:nvSpPr>
        <p:spPr>
          <a:xfrm rot="0">
            <a:off x="12233706" y="2799784"/>
            <a:ext cx="3860042" cy="94687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Health Consciousness, Environmental Impact, Connection to Traditio, Social Awareness &amp; Familly oriented.</a:t>
            </a:r>
          </a:p>
        </p:txBody>
      </p:sp>
      <p:sp>
        <p:nvSpPr>
          <p:cNvPr name="TextBox 59" id="59"/>
          <p:cNvSpPr txBox="true"/>
          <p:nvPr/>
        </p:nvSpPr>
        <p:spPr>
          <a:xfrm rot="0">
            <a:off x="7960121" y="4453330"/>
            <a:ext cx="2084600"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GOALS</a:t>
            </a:r>
          </a:p>
        </p:txBody>
      </p:sp>
      <p:sp>
        <p:nvSpPr>
          <p:cNvPr name="TextBox 60" id="60"/>
          <p:cNvSpPr txBox="true"/>
          <p:nvPr/>
        </p:nvSpPr>
        <p:spPr>
          <a:xfrm rot="0">
            <a:off x="8011126" y="5233684"/>
            <a:ext cx="3860042" cy="94687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Healthy Lifestyle, Supporting Local Brands, Sustainable Design &amp; Work-Life Balance.</a:t>
            </a:r>
          </a:p>
        </p:txBody>
      </p:sp>
      <p:sp>
        <p:nvSpPr>
          <p:cNvPr name="TextBox 61" id="61"/>
          <p:cNvSpPr txBox="true"/>
          <p:nvPr/>
        </p:nvSpPr>
        <p:spPr>
          <a:xfrm rot="0">
            <a:off x="12182701" y="4453330"/>
            <a:ext cx="3242984"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PERSONALITY</a:t>
            </a:r>
          </a:p>
        </p:txBody>
      </p:sp>
      <p:sp>
        <p:nvSpPr>
          <p:cNvPr name="TextBox 62" id="62"/>
          <p:cNvSpPr txBox="true"/>
          <p:nvPr/>
        </p:nvSpPr>
        <p:spPr>
          <a:xfrm rot="0">
            <a:off x="12196334" y="5171126"/>
            <a:ext cx="1891392" cy="33728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Design Thinking</a:t>
            </a:r>
          </a:p>
        </p:txBody>
      </p:sp>
      <p:sp>
        <p:nvSpPr>
          <p:cNvPr name="TextBox 63" id="63"/>
          <p:cNvSpPr txBox="true"/>
          <p:nvPr/>
        </p:nvSpPr>
        <p:spPr>
          <a:xfrm rot="0">
            <a:off x="12196334" y="5908883"/>
            <a:ext cx="1077061" cy="33728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Resource</a:t>
            </a:r>
          </a:p>
        </p:txBody>
      </p:sp>
      <p:sp>
        <p:nvSpPr>
          <p:cNvPr name="TextBox 64" id="64"/>
          <p:cNvSpPr txBox="true"/>
          <p:nvPr/>
        </p:nvSpPr>
        <p:spPr>
          <a:xfrm rot="0">
            <a:off x="8065993" y="6793314"/>
            <a:ext cx="1489547"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SKILLS</a:t>
            </a:r>
          </a:p>
        </p:txBody>
      </p:sp>
      <p:sp>
        <p:nvSpPr>
          <p:cNvPr name="TextBox 65" id="65"/>
          <p:cNvSpPr txBox="true"/>
          <p:nvPr/>
        </p:nvSpPr>
        <p:spPr>
          <a:xfrm rot="0">
            <a:off x="8074617" y="7519843"/>
            <a:ext cx="2161496" cy="361282"/>
          </a:xfrm>
          <a:prstGeom prst="rect">
            <a:avLst/>
          </a:prstGeom>
        </p:spPr>
        <p:txBody>
          <a:bodyPr anchor="t" rtlCol="false" tIns="0" lIns="0" bIns="0" rIns="0">
            <a:spAutoFit/>
          </a:bodyPr>
          <a:lstStyle/>
          <a:p>
            <a:pPr algn="l">
              <a:lnSpc>
                <a:spcPts val="2661"/>
              </a:lnSpc>
            </a:pPr>
            <a:r>
              <a:rPr lang="en-US" sz="1901">
                <a:solidFill>
                  <a:srgbClr val="9A3F2B"/>
                </a:solidFill>
                <a:latin typeface="Myriad"/>
                <a:ea typeface="Myriad"/>
                <a:cs typeface="Myriad"/>
                <a:sym typeface="Myriad"/>
              </a:rPr>
              <a:t>Problem Solving</a:t>
            </a:r>
          </a:p>
        </p:txBody>
      </p:sp>
      <p:sp>
        <p:nvSpPr>
          <p:cNvPr name="TextBox 66" id="66"/>
          <p:cNvSpPr txBox="true"/>
          <p:nvPr/>
        </p:nvSpPr>
        <p:spPr>
          <a:xfrm rot="0">
            <a:off x="8065993" y="8323289"/>
            <a:ext cx="2170119" cy="361282"/>
          </a:xfrm>
          <a:prstGeom prst="rect">
            <a:avLst/>
          </a:prstGeom>
        </p:spPr>
        <p:txBody>
          <a:bodyPr anchor="t" rtlCol="false" tIns="0" lIns="0" bIns="0" rIns="0">
            <a:spAutoFit/>
          </a:bodyPr>
          <a:lstStyle/>
          <a:p>
            <a:pPr algn="l">
              <a:lnSpc>
                <a:spcPts val="2661"/>
              </a:lnSpc>
            </a:pPr>
            <a:r>
              <a:rPr lang="en-US" sz="1901">
                <a:solidFill>
                  <a:srgbClr val="9A3F2B"/>
                </a:solidFill>
                <a:latin typeface="Myriad"/>
                <a:ea typeface="Myriad"/>
                <a:cs typeface="Myriad"/>
                <a:sym typeface="Myriad"/>
              </a:rPr>
              <a:t>Public Speaking</a:t>
            </a:r>
          </a:p>
        </p:txBody>
      </p:sp>
      <p:sp>
        <p:nvSpPr>
          <p:cNvPr name="TextBox 67" id="67"/>
          <p:cNvSpPr txBox="true"/>
          <p:nvPr/>
        </p:nvSpPr>
        <p:spPr>
          <a:xfrm rot="0">
            <a:off x="12220073" y="7007644"/>
            <a:ext cx="4213321"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Bold"/>
                <a:ea typeface="Myriad Bold"/>
                <a:cs typeface="Myriad Bold"/>
                <a:sym typeface="Myriad Bold"/>
              </a:rPr>
              <a:t>FAVORITE BRANDS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0" y="6435408"/>
            <a:ext cx="7703185" cy="3851592"/>
          </a:xfrm>
          <a:custGeom>
            <a:avLst/>
            <a:gdLst/>
            <a:ahLst/>
            <a:cxnLst/>
            <a:rect r="r" b="b" t="t" l="l"/>
            <a:pathLst>
              <a:path h="3851592" w="7703185">
                <a:moveTo>
                  <a:pt x="7703185" y="3851592"/>
                </a:moveTo>
                <a:lnTo>
                  <a:pt x="0" y="3851592"/>
                </a:lnTo>
                <a:lnTo>
                  <a:pt x="0" y="0"/>
                </a:lnTo>
                <a:lnTo>
                  <a:pt x="7703185" y="0"/>
                </a:lnTo>
                <a:lnTo>
                  <a:pt x="7703185" y="385159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42208" y="1542257"/>
            <a:ext cx="5650497" cy="5650497"/>
            <a:chOff x="0" y="0"/>
            <a:chExt cx="6350000" cy="6350000"/>
          </a:xfrm>
        </p:grpSpPr>
        <p:sp>
          <p:nvSpPr>
            <p:cNvPr name="Freeform 5" id="5"/>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5F5DC"/>
            </a:solidFill>
          </p:spPr>
        </p:sp>
        <p:sp>
          <p:nvSpPr>
            <p:cNvPr name="Freeform 6" id="6"/>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5"/>
              <a:stretch>
                <a:fillRect l="223" t="-1046" r="223" b="-1046"/>
              </a:stretch>
            </a:blipFill>
          </p:spPr>
        </p:sp>
      </p:grpSp>
      <p:grpSp>
        <p:nvGrpSpPr>
          <p:cNvPr name="Group 7" id="7"/>
          <p:cNvGrpSpPr/>
          <p:nvPr/>
        </p:nvGrpSpPr>
        <p:grpSpPr>
          <a:xfrm rot="0">
            <a:off x="1723816" y="8716501"/>
            <a:ext cx="1483209" cy="878586"/>
            <a:chOff x="0" y="0"/>
            <a:chExt cx="409713" cy="242695"/>
          </a:xfrm>
        </p:grpSpPr>
        <p:sp>
          <p:nvSpPr>
            <p:cNvPr name="Freeform 8" id="8"/>
            <p:cNvSpPr/>
            <p:nvPr/>
          </p:nvSpPr>
          <p:spPr>
            <a:xfrm flipH="false" flipV="false" rot="0">
              <a:off x="0" y="0"/>
              <a:ext cx="409713" cy="242695"/>
            </a:xfrm>
            <a:custGeom>
              <a:avLst/>
              <a:gdLst/>
              <a:ahLst/>
              <a:cxnLst/>
              <a:rect r="r" b="b" t="t" l="l"/>
              <a:pathLst>
                <a:path h="242695" w="409713">
                  <a:moveTo>
                    <a:pt x="52197" y="0"/>
                  </a:moveTo>
                  <a:lnTo>
                    <a:pt x="357516" y="0"/>
                  </a:lnTo>
                  <a:cubicBezTo>
                    <a:pt x="386344" y="0"/>
                    <a:pt x="409713" y="23369"/>
                    <a:pt x="409713" y="52197"/>
                  </a:cubicBezTo>
                  <a:lnTo>
                    <a:pt x="409713" y="190498"/>
                  </a:lnTo>
                  <a:cubicBezTo>
                    <a:pt x="409713" y="219326"/>
                    <a:pt x="386344" y="242695"/>
                    <a:pt x="357516" y="242695"/>
                  </a:cubicBezTo>
                  <a:lnTo>
                    <a:pt x="52197" y="242695"/>
                  </a:lnTo>
                  <a:cubicBezTo>
                    <a:pt x="23369" y="242695"/>
                    <a:pt x="0" y="219326"/>
                    <a:pt x="0" y="190498"/>
                  </a:cubicBezTo>
                  <a:lnTo>
                    <a:pt x="0" y="52197"/>
                  </a:lnTo>
                  <a:cubicBezTo>
                    <a:pt x="0" y="23369"/>
                    <a:pt x="23369" y="0"/>
                    <a:pt x="52197" y="0"/>
                  </a:cubicBezTo>
                  <a:close/>
                </a:path>
              </a:pathLst>
            </a:custGeom>
            <a:solidFill>
              <a:srgbClr val="FFFFFF"/>
            </a:solidFill>
          </p:spPr>
        </p:sp>
        <p:sp>
          <p:nvSpPr>
            <p:cNvPr name="TextBox 9" id="9"/>
            <p:cNvSpPr txBox="true"/>
            <p:nvPr/>
          </p:nvSpPr>
          <p:spPr>
            <a:xfrm>
              <a:off x="0" y="-47625"/>
              <a:ext cx="409713" cy="290320"/>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Brand Loyality</a:t>
              </a:r>
            </a:p>
          </p:txBody>
        </p:sp>
      </p:grpSp>
      <p:grpSp>
        <p:nvGrpSpPr>
          <p:cNvPr name="Group 10" id="10"/>
          <p:cNvGrpSpPr/>
          <p:nvPr/>
        </p:nvGrpSpPr>
        <p:grpSpPr>
          <a:xfrm rot="0">
            <a:off x="3291968" y="8716501"/>
            <a:ext cx="1590198" cy="531145"/>
            <a:chOff x="0" y="0"/>
            <a:chExt cx="439267" cy="146720"/>
          </a:xfrm>
        </p:grpSpPr>
        <p:sp>
          <p:nvSpPr>
            <p:cNvPr name="Freeform 11" id="11"/>
            <p:cNvSpPr/>
            <p:nvPr/>
          </p:nvSpPr>
          <p:spPr>
            <a:xfrm flipH="false" flipV="false" rot="0">
              <a:off x="0" y="0"/>
              <a:ext cx="439267" cy="146720"/>
            </a:xfrm>
            <a:custGeom>
              <a:avLst/>
              <a:gdLst/>
              <a:ahLst/>
              <a:cxnLst/>
              <a:rect r="r" b="b" t="t" l="l"/>
              <a:pathLst>
                <a:path h="146720" w="439267">
                  <a:moveTo>
                    <a:pt x="48685" y="0"/>
                  </a:moveTo>
                  <a:lnTo>
                    <a:pt x="390582" y="0"/>
                  </a:lnTo>
                  <a:cubicBezTo>
                    <a:pt x="403494" y="0"/>
                    <a:pt x="415877" y="5129"/>
                    <a:pt x="425007" y="14260"/>
                  </a:cubicBezTo>
                  <a:cubicBezTo>
                    <a:pt x="434138" y="23390"/>
                    <a:pt x="439267" y="35773"/>
                    <a:pt x="439267" y="48685"/>
                  </a:cubicBezTo>
                  <a:lnTo>
                    <a:pt x="439267" y="98035"/>
                  </a:lnTo>
                  <a:cubicBezTo>
                    <a:pt x="439267" y="110947"/>
                    <a:pt x="434138" y="123331"/>
                    <a:pt x="425007" y="132461"/>
                  </a:cubicBezTo>
                  <a:cubicBezTo>
                    <a:pt x="415877" y="141591"/>
                    <a:pt x="403494" y="146720"/>
                    <a:pt x="390582" y="146720"/>
                  </a:cubicBezTo>
                  <a:lnTo>
                    <a:pt x="48685" y="146720"/>
                  </a:lnTo>
                  <a:cubicBezTo>
                    <a:pt x="35773" y="146720"/>
                    <a:pt x="23390" y="141591"/>
                    <a:pt x="14260" y="132461"/>
                  </a:cubicBezTo>
                  <a:cubicBezTo>
                    <a:pt x="5129" y="123331"/>
                    <a:pt x="0" y="110947"/>
                    <a:pt x="0" y="98035"/>
                  </a:cubicBezTo>
                  <a:lnTo>
                    <a:pt x="0" y="48685"/>
                  </a:lnTo>
                  <a:cubicBezTo>
                    <a:pt x="0" y="35773"/>
                    <a:pt x="5129" y="23390"/>
                    <a:pt x="14260" y="14260"/>
                  </a:cubicBezTo>
                  <a:cubicBezTo>
                    <a:pt x="23390" y="5129"/>
                    <a:pt x="35773" y="0"/>
                    <a:pt x="48685" y="0"/>
                  </a:cubicBezTo>
                  <a:close/>
                </a:path>
              </a:pathLst>
            </a:custGeom>
            <a:solidFill>
              <a:srgbClr val="FFFFFF"/>
            </a:solidFill>
          </p:spPr>
        </p:sp>
        <p:sp>
          <p:nvSpPr>
            <p:cNvPr name="TextBox 12" id="12"/>
            <p:cNvSpPr txBox="true"/>
            <p:nvPr/>
          </p:nvSpPr>
          <p:spPr>
            <a:xfrm>
              <a:off x="0" y="-47625"/>
              <a:ext cx="439267" cy="194345"/>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Smart</a:t>
              </a:r>
            </a:p>
          </p:txBody>
        </p:sp>
      </p:grpSp>
      <p:grpSp>
        <p:nvGrpSpPr>
          <p:cNvPr name="Group 13" id="13"/>
          <p:cNvGrpSpPr/>
          <p:nvPr/>
        </p:nvGrpSpPr>
        <p:grpSpPr>
          <a:xfrm rot="0">
            <a:off x="4963470" y="8716501"/>
            <a:ext cx="1483209" cy="531145"/>
            <a:chOff x="0" y="0"/>
            <a:chExt cx="409713" cy="146720"/>
          </a:xfrm>
        </p:grpSpPr>
        <p:sp>
          <p:nvSpPr>
            <p:cNvPr name="Freeform 14" id="14"/>
            <p:cNvSpPr/>
            <p:nvPr/>
          </p:nvSpPr>
          <p:spPr>
            <a:xfrm flipH="false" flipV="false" rot="0">
              <a:off x="0" y="0"/>
              <a:ext cx="409713" cy="146720"/>
            </a:xfrm>
            <a:custGeom>
              <a:avLst/>
              <a:gdLst/>
              <a:ahLst/>
              <a:cxnLst/>
              <a:rect r="r" b="b" t="t" l="l"/>
              <a:pathLst>
                <a:path h="146720" w="409713">
                  <a:moveTo>
                    <a:pt x="52197" y="0"/>
                  </a:moveTo>
                  <a:lnTo>
                    <a:pt x="357516" y="0"/>
                  </a:lnTo>
                  <a:cubicBezTo>
                    <a:pt x="386344" y="0"/>
                    <a:pt x="409713" y="23369"/>
                    <a:pt x="409713" y="52197"/>
                  </a:cubicBezTo>
                  <a:lnTo>
                    <a:pt x="409713" y="94523"/>
                  </a:lnTo>
                  <a:cubicBezTo>
                    <a:pt x="409713" y="123351"/>
                    <a:pt x="386344" y="146720"/>
                    <a:pt x="357516" y="146720"/>
                  </a:cubicBezTo>
                  <a:lnTo>
                    <a:pt x="52197" y="146720"/>
                  </a:lnTo>
                  <a:cubicBezTo>
                    <a:pt x="23369" y="146720"/>
                    <a:pt x="0" y="123351"/>
                    <a:pt x="0" y="94523"/>
                  </a:cubicBezTo>
                  <a:lnTo>
                    <a:pt x="0" y="52197"/>
                  </a:lnTo>
                  <a:cubicBezTo>
                    <a:pt x="0" y="23369"/>
                    <a:pt x="23369" y="0"/>
                    <a:pt x="52197" y="0"/>
                  </a:cubicBezTo>
                  <a:close/>
                </a:path>
              </a:pathLst>
            </a:custGeom>
            <a:solidFill>
              <a:srgbClr val="FFFFFF"/>
            </a:solidFill>
          </p:spPr>
        </p:sp>
        <p:sp>
          <p:nvSpPr>
            <p:cNvPr name="TextBox 15" id="15"/>
            <p:cNvSpPr txBox="true"/>
            <p:nvPr/>
          </p:nvSpPr>
          <p:spPr>
            <a:xfrm>
              <a:off x="0" y="-47625"/>
              <a:ext cx="409713" cy="194345"/>
            </a:xfrm>
            <a:prstGeom prst="rect">
              <a:avLst/>
            </a:prstGeom>
          </p:spPr>
          <p:txBody>
            <a:bodyPr anchor="ctr" rtlCol="false" tIns="50800" lIns="50800" bIns="50800" rIns="50800"/>
            <a:lstStyle/>
            <a:p>
              <a:pPr algn="ctr">
                <a:lnSpc>
                  <a:spcPts val="2800"/>
                </a:lnSpc>
              </a:pPr>
              <a:r>
                <a:rPr lang="en-US" sz="2000">
                  <a:solidFill>
                    <a:srgbClr val="323B60"/>
                  </a:solidFill>
                  <a:latin typeface="Lexend Deca"/>
                  <a:ea typeface="Lexend Deca"/>
                  <a:cs typeface="Lexend Deca"/>
                  <a:sym typeface="Lexend Deca"/>
                </a:rPr>
                <a:t>Leader</a:t>
              </a:r>
            </a:p>
          </p:txBody>
        </p:sp>
      </p:grpSp>
      <p:pic>
        <p:nvPicPr>
          <p:cNvPr name="Picture 16" id="16"/>
          <p:cNvPicPr>
            <a:picLocks noChangeAspect="true"/>
          </p:cNvPicPr>
          <p:nvPr/>
        </p:nvPicPr>
        <p:blipFill>
          <a:blip r:embed="rId6"/>
          <a:stretch>
            <a:fillRect/>
          </a:stretch>
        </p:blipFill>
        <p:spPr>
          <a:xfrm rot="0">
            <a:off x="11831612" y="5951819"/>
            <a:ext cx="4213064" cy="947939"/>
          </a:xfrm>
          <a:prstGeom prst="rect">
            <a:avLst/>
          </a:prstGeom>
        </p:spPr>
      </p:pic>
      <p:pic>
        <p:nvPicPr>
          <p:cNvPr name="Picture 17" id="17"/>
          <p:cNvPicPr>
            <a:picLocks noChangeAspect="true"/>
          </p:cNvPicPr>
          <p:nvPr/>
        </p:nvPicPr>
        <p:blipFill>
          <a:blip r:embed="rId7"/>
          <a:stretch>
            <a:fillRect/>
          </a:stretch>
        </p:blipFill>
        <p:spPr>
          <a:xfrm rot="0">
            <a:off x="11831612" y="5306250"/>
            <a:ext cx="4213064" cy="947939"/>
          </a:xfrm>
          <a:prstGeom prst="rect">
            <a:avLst/>
          </a:prstGeom>
        </p:spPr>
      </p:pic>
      <p:grpSp>
        <p:nvGrpSpPr>
          <p:cNvPr name="Group 18" id="18"/>
          <p:cNvGrpSpPr/>
          <p:nvPr/>
        </p:nvGrpSpPr>
        <p:grpSpPr>
          <a:xfrm rot="0">
            <a:off x="8074617" y="7942741"/>
            <a:ext cx="365536" cy="36553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8525078" y="7960169"/>
            <a:ext cx="365536" cy="3655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8975539" y="7960169"/>
            <a:ext cx="365536" cy="36553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9423057" y="7942741"/>
            <a:ext cx="365536" cy="36553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0" id="30"/>
          <p:cNvGrpSpPr/>
          <p:nvPr/>
        </p:nvGrpSpPr>
        <p:grpSpPr>
          <a:xfrm rot="0">
            <a:off x="9870576" y="7942741"/>
            <a:ext cx="365536" cy="36553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3" id="33"/>
          <p:cNvGrpSpPr/>
          <p:nvPr/>
        </p:nvGrpSpPr>
        <p:grpSpPr>
          <a:xfrm rot="0">
            <a:off x="8065993" y="8746187"/>
            <a:ext cx="365536" cy="36553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6" id="36"/>
          <p:cNvGrpSpPr/>
          <p:nvPr/>
        </p:nvGrpSpPr>
        <p:grpSpPr>
          <a:xfrm rot="0">
            <a:off x="8516454" y="8763615"/>
            <a:ext cx="365536" cy="36553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9" id="39"/>
          <p:cNvGrpSpPr/>
          <p:nvPr/>
        </p:nvGrpSpPr>
        <p:grpSpPr>
          <a:xfrm rot="0">
            <a:off x="8966915" y="8763615"/>
            <a:ext cx="365536" cy="36553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2" id="42"/>
          <p:cNvGrpSpPr/>
          <p:nvPr/>
        </p:nvGrpSpPr>
        <p:grpSpPr>
          <a:xfrm rot="0">
            <a:off x="9414434" y="8746187"/>
            <a:ext cx="365536" cy="36553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5" id="45"/>
          <p:cNvGrpSpPr/>
          <p:nvPr/>
        </p:nvGrpSpPr>
        <p:grpSpPr>
          <a:xfrm rot="0">
            <a:off x="9861953" y="8746187"/>
            <a:ext cx="365536" cy="36553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48" id="48"/>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8"/>
            <a:stretch>
              <a:fillRect l="0" t="0" r="0" b="0"/>
            </a:stretch>
          </a:blipFill>
        </p:spPr>
      </p:sp>
      <p:sp>
        <p:nvSpPr>
          <p:cNvPr name="Freeform 49" id="49"/>
          <p:cNvSpPr/>
          <p:nvPr/>
        </p:nvSpPr>
        <p:spPr>
          <a:xfrm flipH="false" flipV="false" rot="0">
            <a:off x="12407812" y="7664225"/>
            <a:ext cx="1282158" cy="1282158"/>
          </a:xfrm>
          <a:custGeom>
            <a:avLst/>
            <a:gdLst/>
            <a:ahLst/>
            <a:cxnLst/>
            <a:rect r="r" b="b" t="t" l="l"/>
            <a:pathLst>
              <a:path h="1282158" w="1282158">
                <a:moveTo>
                  <a:pt x="0" y="0"/>
                </a:moveTo>
                <a:lnTo>
                  <a:pt x="1282158" y="0"/>
                </a:lnTo>
                <a:lnTo>
                  <a:pt x="1282158" y="1282158"/>
                </a:lnTo>
                <a:lnTo>
                  <a:pt x="0" y="1282158"/>
                </a:lnTo>
                <a:lnTo>
                  <a:pt x="0" y="0"/>
                </a:lnTo>
                <a:close/>
              </a:path>
            </a:pathLst>
          </a:custGeom>
          <a:blipFill>
            <a:blip r:embed="rId9"/>
            <a:stretch>
              <a:fillRect l="0" t="0" r="0" b="0"/>
            </a:stretch>
          </a:blipFill>
        </p:spPr>
      </p:sp>
      <p:sp>
        <p:nvSpPr>
          <p:cNvPr name="Freeform 50" id="50"/>
          <p:cNvSpPr/>
          <p:nvPr/>
        </p:nvSpPr>
        <p:spPr>
          <a:xfrm flipH="false" flipV="false" rot="0">
            <a:off x="13685435" y="7376607"/>
            <a:ext cx="1735117" cy="1735117"/>
          </a:xfrm>
          <a:custGeom>
            <a:avLst/>
            <a:gdLst/>
            <a:ahLst/>
            <a:cxnLst/>
            <a:rect r="r" b="b" t="t" l="l"/>
            <a:pathLst>
              <a:path h="1735117" w="1735117">
                <a:moveTo>
                  <a:pt x="0" y="0"/>
                </a:moveTo>
                <a:lnTo>
                  <a:pt x="1735117" y="0"/>
                </a:lnTo>
                <a:lnTo>
                  <a:pt x="1735117" y="1735116"/>
                </a:lnTo>
                <a:lnTo>
                  <a:pt x="0" y="1735116"/>
                </a:lnTo>
                <a:lnTo>
                  <a:pt x="0" y="0"/>
                </a:lnTo>
                <a:close/>
              </a:path>
            </a:pathLst>
          </a:custGeom>
          <a:blipFill>
            <a:blip r:embed="rId10"/>
            <a:stretch>
              <a:fillRect l="0" t="0" r="0" b="0"/>
            </a:stretch>
          </a:blipFill>
        </p:spPr>
      </p:sp>
      <p:sp>
        <p:nvSpPr>
          <p:cNvPr name="TextBox 51" id="51"/>
          <p:cNvSpPr txBox="true"/>
          <p:nvPr/>
        </p:nvSpPr>
        <p:spPr>
          <a:xfrm rot="0">
            <a:off x="2161263" y="644983"/>
            <a:ext cx="4707673" cy="781685"/>
          </a:xfrm>
          <a:prstGeom prst="rect">
            <a:avLst/>
          </a:prstGeom>
        </p:spPr>
        <p:txBody>
          <a:bodyPr anchor="t" rtlCol="false" tIns="0" lIns="0" bIns="0" rIns="0">
            <a:spAutoFit/>
          </a:bodyPr>
          <a:lstStyle/>
          <a:p>
            <a:pPr algn="l" marL="0" indent="0" lvl="0">
              <a:lnSpc>
                <a:spcPts val="5740"/>
              </a:lnSpc>
              <a:spcBef>
                <a:spcPct val="0"/>
              </a:spcBef>
            </a:pPr>
            <a:r>
              <a:rPr lang="en-US" b="true" sz="4100">
                <a:solidFill>
                  <a:srgbClr val="BF6837"/>
                </a:solidFill>
                <a:latin typeface="Myriad Bold"/>
                <a:ea typeface="Myriad Bold"/>
                <a:cs typeface="Myriad Bold"/>
                <a:sym typeface="Myriad Bold"/>
              </a:rPr>
              <a:t>MARKET PERSONA</a:t>
            </a:r>
          </a:p>
        </p:txBody>
      </p:sp>
      <p:sp>
        <p:nvSpPr>
          <p:cNvPr name="TextBox 52" id="52"/>
          <p:cNvSpPr txBox="true"/>
          <p:nvPr/>
        </p:nvSpPr>
        <p:spPr>
          <a:xfrm rot="0">
            <a:off x="1718921" y="7233333"/>
            <a:ext cx="4346823" cy="804538"/>
          </a:xfrm>
          <a:prstGeom prst="rect">
            <a:avLst/>
          </a:prstGeom>
        </p:spPr>
        <p:txBody>
          <a:bodyPr anchor="t" rtlCol="false" tIns="0" lIns="0" bIns="0" rIns="0">
            <a:spAutoFit/>
          </a:bodyPr>
          <a:lstStyle/>
          <a:p>
            <a:pPr algn="l">
              <a:lnSpc>
                <a:spcPts val="6544"/>
              </a:lnSpc>
            </a:pPr>
            <a:r>
              <a:rPr lang="en-US" sz="4674" b="true">
                <a:solidFill>
                  <a:srgbClr val="FFFFFF"/>
                </a:solidFill>
                <a:latin typeface="Antonio Ultra-Bold"/>
                <a:ea typeface="Antonio Ultra-Bold"/>
                <a:cs typeface="Antonio Ultra-Bold"/>
                <a:sym typeface="Antonio Ultra-Bold"/>
              </a:rPr>
              <a:t>Nourhan El-Sayed</a:t>
            </a:r>
          </a:p>
        </p:txBody>
      </p:sp>
      <p:sp>
        <p:nvSpPr>
          <p:cNvPr name="TextBox 53" id="53"/>
          <p:cNvSpPr txBox="true"/>
          <p:nvPr/>
        </p:nvSpPr>
        <p:spPr>
          <a:xfrm rot="0">
            <a:off x="1723816" y="8041242"/>
            <a:ext cx="4626865" cy="318645"/>
          </a:xfrm>
          <a:prstGeom prst="rect">
            <a:avLst/>
          </a:prstGeom>
        </p:spPr>
        <p:txBody>
          <a:bodyPr anchor="t" rtlCol="false" tIns="0" lIns="0" bIns="0" rIns="0">
            <a:spAutoFit/>
          </a:bodyPr>
          <a:lstStyle/>
          <a:p>
            <a:pPr algn="l">
              <a:lnSpc>
                <a:spcPts val="2611"/>
              </a:lnSpc>
            </a:pPr>
            <a:r>
              <a:rPr lang="en-US" sz="1865">
                <a:solidFill>
                  <a:srgbClr val="FFFFFF"/>
                </a:solidFill>
                <a:latin typeface="Lexend Deca"/>
                <a:ea typeface="Lexend Deca"/>
                <a:cs typeface="Lexend Deca"/>
                <a:sym typeface="Lexend Deca"/>
              </a:rPr>
              <a:t>Marketing Executive at a Tech Start-Up</a:t>
            </a:r>
          </a:p>
        </p:txBody>
      </p:sp>
      <p:sp>
        <p:nvSpPr>
          <p:cNvPr name="TextBox 54" id="54"/>
          <p:cNvSpPr txBox="true"/>
          <p:nvPr/>
        </p:nvSpPr>
        <p:spPr>
          <a:xfrm rot="0">
            <a:off x="7960121" y="2019429"/>
            <a:ext cx="1190932"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BIO</a:t>
            </a:r>
          </a:p>
        </p:txBody>
      </p:sp>
      <p:sp>
        <p:nvSpPr>
          <p:cNvPr name="TextBox 55" id="55"/>
          <p:cNvSpPr txBox="true"/>
          <p:nvPr/>
        </p:nvSpPr>
        <p:spPr>
          <a:xfrm rot="0">
            <a:off x="8011126" y="2760964"/>
            <a:ext cx="4059356" cy="1730466"/>
          </a:xfrm>
          <a:prstGeom prst="rect">
            <a:avLst/>
          </a:prstGeom>
        </p:spPr>
        <p:txBody>
          <a:bodyPr anchor="t" rtlCol="false" tIns="0" lIns="0" bIns="0" rIns="0">
            <a:spAutoFit/>
          </a:bodyPr>
          <a:lstStyle/>
          <a:p>
            <a:pPr algn="l">
              <a:lnSpc>
                <a:spcPts val="2269"/>
              </a:lnSpc>
            </a:pPr>
            <a:r>
              <a:rPr lang="en-US" sz="1621">
                <a:solidFill>
                  <a:srgbClr val="9A3F2B"/>
                </a:solidFill>
                <a:latin typeface="Myriad"/>
                <a:ea typeface="Myriad"/>
                <a:cs typeface="Myriad"/>
                <a:sym typeface="Myriad"/>
              </a:rPr>
              <a:t>Nourhan is 29 years old an early riser who starts her day with a workout, either at the gym or through yoga. She maintains a balanced diet, focusing on organic and locally-sourced foods. On weekends, she enjoys exploring new restaurants that offer healthy options.</a:t>
            </a:r>
          </a:p>
        </p:txBody>
      </p:sp>
      <p:sp>
        <p:nvSpPr>
          <p:cNvPr name="TextBox 56" id="56"/>
          <p:cNvSpPr txBox="true"/>
          <p:nvPr/>
        </p:nvSpPr>
        <p:spPr>
          <a:xfrm rot="0">
            <a:off x="12182701" y="2019429"/>
            <a:ext cx="2748244"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MOTIVATION</a:t>
            </a:r>
          </a:p>
        </p:txBody>
      </p:sp>
      <p:sp>
        <p:nvSpPr>
          <p:cNvPr name="TextBox 57" id="57"/>
          <p:cNvSpPr txBox="true"/>
          <p:nvPr/>
        </p:nvSpPr>
        <p:spPr>
          <a:xfrm rot="0">
            <a:off x="12233706" y="2751439"/>
            <a:ext cx="5420535" cy="1795670"/>
          </a:xfrm>
          <a:prstGeom prst="rect">
            <a:avLst/>
          </a:prstGeom>
        </p:spPr>
        <p:txBody>
          <a:bodyPr anchor="t" rtlCol="false" tIns="0" lIns="0" bIns="0" rIns="0">
            <a:spAutoFit/>
          </a:bodyPr>
          <a:lstStyle/>
          <a:p>
            <a:pPr algn="l">
              <a:lnSpc>
                <a:spcPts val="2351"/>
              </a:lnSpc>
            </a:pPr>
            <a:r>
              <a:rPr lang="en-US" sz="1679">
                <a:solidFill>
                  <a:srgbClr val="9A3F2B"/>
                </a:solidFill>
                <a:latin typeface="Myriad"/>
                <a:ea typeface="Myriad"/>
                <a:cs typeface="Myriad"/>
                <a:sym typeface="Myriad"/>
              </a:rPr>
              <a:t>Nourhan is motivated by the desire to maintain a healthy lifestyle and to feel good about her purchasing decisions. She believes that supporting local, organic brands contributes to the well-being of her community and the environment.</a:t>
            </a:r>
          </a:p>
          <a:p>
            <a:pPr algn="l">
              <a:lnSpc>
                <a:spcPts val="2351"/>
              </a:lnSpc>
            </a:pPr>
          </a:p>
        </p:txBody>
      </p:sp>
      <p:sp>
        <p:nvSpPr>
          <p:cNvPr name="TextBox 58" id="58"/>
          <p:cNvSpPr txBox="true"/>
          <p:nvPr/>
        </p:nvSpPr>
        <p:spPr>
          <a:xfrm rot="0">
            <a:off x="7960121" y="4453330"/>
            <a:ext cx="2084600"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GOALS</a:t>
            </a:r>
          </a:p>
        </p:txBody>
      </p:sp>
      <p:sp>
        <p:nvSpPr>
          <p:cNvPr name="TextBox 59" id="59"/>
          <p:cNvSpPr txBox="true"/>
          <p:nvPr/>
        </p:nvSpPr>
        <p:spPr>
          <a:xfrm rot="0">
            <a:off x="8011126" y="5252734"/>
            <a:ext cx="3680218" cy="1468466"/>
          </a:xfrm>
          <a:prstGeom prst="rect">
            <a:avLst/>
          </a:prstGeom>
        </p:spPr>
        <p:txBody>
          <a:bodyPr anchor="t" rtlCol="false" tIns="0" lIns="0" bIns="0" rIns="0">
            <a:spAutoFit/>
          </a:bodyPr>
          <a:lstStyle/>
          <a:p>
            <a:pPr algn="l">
              <a:lnSpc>
                <a:spcPts val="2297"/>
              </a:lnSpc>
            </a:pPr>
            <a:r>
              <a:rPr lang="en-US" sz="1641">
                <a:solidFill>
                  <a:srgbClr val="9A3F2B"/>
                </a:solidFill>
                <a:latin typeface="Myriad"/>
                <a:ea typeface="Myriad"/>
                <a:cs typeface="Myriad"/>
                <a:sym typeface="Myriad"/>
              </a:rPr>
              <a:t>To live a healthier, more balanced lifestyle while supporting brands that align with her values. Nourhan aims to inspire others in her circle to make healthier choices.</a:t>
            </a:r>
          </a:p>
          <a:p>
            <a:pPr algn="l">
              <a:lnSpc>
                <a:spcPts val="2297"/>
              </a:lnSpc>
            </a:pPr>
          </a:p>
        </p:txBody>
      </p:sp>
      <p:sp>
        <p:nvSpPr>
          <p:cNvPr name="TextBox 60" id="60"/>
          <p:cNvSpPr txBox="true"/>
          <p:nvPr/>
        </p:nvSpPr>
        <p:spPr>
          <a:xfrm rot="0">
            <a:off x="12182701" y="4453330"/>
            <a:ext cx="3242984"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PERSONALITY</a:t>
            </a:r>
          </a:p>
        </p:txBody>
      </p:sp>
      <p:sp>
        <p:nvSpPr>
          <p:cNvPr name="TextBox 61" id="61"/>
          <p:cNvSpPr txBox="true"/>
          <p:nvPr/>
        </p:nvSpPr>
        <p:spPr>
          <a:xfrm rot="0">
            <a:off x="12196334" y="5171126"/>
            <a:ext cx="1891392" cy="33728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Healthy</a:t>
            </a:r>
          </a:p>
        </p:txBody>
      </p:sp>
      <p:sp>
        <p:nvSpPr>
          <p:cNvPr name="TextBox 62" id="62"/>
          <p:cNvSpPr txBox="true"/>
          <p:nvPr/>
        </p:nvSpPr>
        <p:spPr>
          <a:xfrm rot="0">
            <a:off x="12196334" y="5908883"/>
            <a:ext cx="1360488" cy="337286"/>
          </a:xfrm>
          <a:prstGeom prst="rect">
            <a:avLst/>
          </a:prstGeom>
        </p:spPr>
        <p:txBody>
          <a:bodyPr anchor="t" rtlCol="false" tIns="0" lIns="0" bIns="0" rIns="0">
            <a:spAutoFit/>
          </a:bodyPr>
          <a:lstStyle/>
          <a:p>
            <a:pPr algn="l">
              <a:lnSpc>
                <a:spcPts val="2409"/>
              </a:lnSpc>
            </a:pPr>
            <a:r>
              <a:rPr lang="en-US" sz="1721">
                <a:solidFill>
                  <a:srgbClr val="9A3F2B"/>
                </a:solidFill>
                <a:latin typeface="Myriad"/>
                <a:ea typeface="Myriad"/>
                <a:cs typeface="Myriad"/>
                <a:sym typeface="Myriad"/>
              </a:rPr>
              <a:t>Friendly</a:t>
            </a:r>
          </a:p>
        </p:txBody>
      </p:sp>
      <p:sp>
        <p:nvSpPr>
          <p:cNvPr name="TextBox 63" id="63"/>
          <p:cNvSpPr txBox="true"/>
          <p:nvPr/>
        </p:nvSpPr>
        <p:spPr>
          <a:xfrm rot="0">
            <a:off x="8065993" y="6793314"/>
            <a:ext cx="1489547"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Ultra-Bold"/>
                <a:ea typeface="Myriad Ultra-Bold"/>
                <a:cs typeface="Myriad Ultra-Bold"/>
                <a:sym typeface="Myriad Ultra-Bold"/>
              </a:rPr>
              <a:t>SKILLS</a:t>
            </a:r>
          </a:p>
        </p:txBody>
      </p:sp>
      <p:sp>
        <p:nvSpPr>
          <p:cNvPr name="TextBox 64" id="64"/>
          <p:cNvSpPr txBox="true"/>
          <p:nvPr/>
        </p:nvSpPr>
        <p:spPr>
          <a:xfrm rot="0">
            <a:off x="8074617" y="7519843"/>
            <a:ext cx="2161496" cy="361282"/>
          </a:xfrm>
          <a:prstGeom prst="rect">
            <a:avLst/>
          </a:prstGeom>
        </p:spPr>
        <p:txBody>
          <a:bodyPr anchor="t" rtlCol="false" tIns="0" lIns="0" bIns="0" rIns="0">
            <a:spAutoFit/>
          </a:bodyPr>
          <a:lstStyle/>
          <a:p>
            <a:pPr algn="l">
              <a:lnSpc>
                <a:spcPts val="2661"/>
              </a:lnSpc>
            </a:pPr>
            <a:r>
              <a:rPr lang="en-US" sz="1901">
                <a:solidFill>
                  <a:srgbClr val="9A3F2B"/>
                </a:solidFill>
                <a:latin typeface="Myriad"/>
                <a:ea typeface="Myriad"/>
                <a:cs typeface="Myriad"/>
                <a:sym typeface="Myriad"/>
              </a:rPr>
              <a:t>knowledge</a:t>
            </a:r>
          </a:p>
        </p:txBody>
      </p:sp>
      <p:sp>
        <p:nvSpPr>
          <p:cNvPr name="TextBox 65" id="65"/>
          <p:cNvSpPr txBox="true"/>
          <p:nvPr/>
        </p:nvSpPr>
        <p:spPr>
          <a:xfrm rot="0">
            <a:off x="8065993" y="8323289"/>
            <a:ext cx="2844720" cy="361282"/>
          </a:xfrm>
          <a:prstGeom prst="rect">
            <a:avLst/>
          </a:prstGeom>
        </p:spPr>
        <p:txBody>
          <a:bodyPr anchor="t" rtlCol="false" tIns="0" lIns="0" bIns="0" rIns="0">
            <a:spAutoFit/>
          </a:bodyPr>
          <a:lstStyle/>
          <a:p>
            <a:pPr algn="l">
              <a:lnSpc>
                <a:spcPts val="2661"/>
              </a:lnSpc>
            </a:pPr>
            <a:r>
              <a:rPr lang="en-US" sz="1901">
                <a:solidFill>
                  <a:srgbClr val="9A3F2B"/>
                </a:solidFill>
                <a:latin typeface="Myriad"/>
                <a:ea typeface="Myriad"/>
                <a:cs typeface="Myriad"/>
                <a:sym typeface="Myriad"/>
              </a:rPr>
              <a:t>Exploring new organic food</a:t>
            </a:r>
          </a:p>
        </p:txBody>
      </p:sp>
      <p:sp>
        <p:nvSpPr>
          <p:cNvPr name="TextBox 66" id="66"/>
          <p:cNvSpPr txBox="true"/>
          <p:nvPr/>
        </p:nvSpPr>
        <p:spPr>
          <a:xfrm rot="0">
            <a:off x="12220073" y="7007644"/>
            <a:ext cx="4213321" cy="639432"/>
          </a:xfrm>
          <a:prstGeom prst="rect">
            <a:avLst/>
          </a:prstGeom>
        </p:spPr>
        <p:txBody>
          <a:bodyPr anchor="t" rtlCol="false" tIns="0" lIns="0" bIns="0" rIns="0">
            <a:spAutoFit/>
          </a:bodyPr>
          <a:lstStyle/>
          <a:p>
            <a:pPr algn="l">
              <a:lnSpc>
                <a:spcPts val="4655"/>
              </a:lnSpc>
            </a:pPr>
            <a:r>
              <a:rPr lang="en-US" b="true" sz="3325">
                <a:solidFill>
                  <a:srgbClr val="9A3F2B"/>
                </a:solidFill>
                <a:latin typeface="Myriad Bold"/>
                <a:ea typeface="Myriad Bold"/>
                <a:cs typeface="Myriad Bold"/>
                <a:sym typeface="Myriad Bold"/>
              </a:rPr>
              <a:t>FAVORITE BRANDS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27523">
            <a:off x="5438706" y="2431928"/>
            <a:ext cx="2483507" cy="11533985"/>
          </a:xfrm>
          <a:custGeom>
            <a:avLst/>
            <a:gdLst/>
            <a:ahLst/>
            <a:cxnLst/>
            <a:rect r="r" b="b" t="t" l="l"/>
            <a:pathLst>
              <a:path h="11533985" w="2483507">
                <a:moveTo>
                  <a:pt x="0" y="0"/>
                </a:moveTo>
                <a:lnTo>
                  <a:pt x="2483507" y="0"/>
                </a:lnTo>
                <a:lnTo>
                  <a:pt x="2483507" y="11533984"/>
                </a:lnTo>
                <a:lnTo>
                  <a:pt x="0" y="11533984"/>
                </a:lnTo>
                <a:lnTo>
                  <a:pt x="0" y="0"/>
                </a:lnTo>
                <a:close/>
              </a:path>
            </a:pathLst>
          </a:custGeom>
          <a:blipFill>
            <a:blip r:embed="rId3"/>
            <a:stretch>
              <a:fillRect l="-30534" t="-6979" r="-432452" b="0"/>
            </a:stretch>
          </a:blipFill>
        </p:spPr>
      </p:sp>
      <p:sp>
        <p:nvSpPr>
          <p:cNvPr name="Freeform 4" id="4"/>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4"/>
            <a:stretch>
              <a:fillRect l="0" t="0" r="0" b="0"/>
            </a:stretch>
          </a:blipFill>
        </p:spPr>
      </p:sp>
      <p:sp>
        <p:nvSpPr>
          <p:cNvPr name="Freeform 5" id="5"/>
          <p:cNvSpPr/>
          <p:nvPr/>
        </p:nvSpPr>
        <p:spPr>
          <a:xfrm flipH="false" flipV="false" rot="3083088">
            <a:off x="15960675" y="7784207"/>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4"/>
            <a:stretch>
              <a:fillRect l="0" t="0" r="0" b="0"/>
            </a:stretch>
          </a:blipFill>
        </p:spPr>
      </p:sp>
      <p:sp>
        <p:nvSpPr>
          <p:cNvPr name="Freeform 6" id="6"/>
          <p:cNvSpPr/>
          <p:nvPr/>
        </p:nvSpPr>
        <p:spPr>
          <a:xfrm flipH="false" flipV="false" rot="0">
            <a:off x="12350681" y="4281094"/>
            <a:ext cx="6005906" cy="6005906"/>
          </a:xfrm>
          <a:custGeom>
            <a:avLst/>
            <a:gdLst/>
            <a:ahLst/>
            <a:cxnLst/>
            <a:rect r="r" b="b" t="t" l="l"/>
            <a:pathLst>
              <a:path h="6005906" w="6005906">
                <a:moveTo>
                  <a:pt x="0" y="0"/>
                </a:moveTo>
                <a:lnTo>
                  <a:pt x="6005906" y="0"/>
                </a:lnTo>
                <a:lnTo>
                  <a:pt x="6005906" y="6005906"/>
                </a:lnTo>
                <a:lnTo>
                  <a:pt x="0" y="6005906"/>
                </a:lnTo>
                <a:lnTo>
                  <a:pt x="0" y="0"/>
                </a:lnTo>
                <a:close/>
              </a:path>
            </a:pathLst>
          </a:custGeom>
          <a:blipFill>
            <a:blip r:embed="rId5"/>
            <a:stretch>
              <a:fillRect l="0" t="0" r="0" b="0"/>
            </a:stretch>
          </a:blipFill>
        </p:spPr>
      </p:sp>
      <p:sp>
        <p:nvSpPr>
          <p:cNvPr name="Freeform 7" id="7"/>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6"/>
            <a:stretch>
              <a:fillRect l="0" t="0" r="0" b="0"/>
            </a:stretch>
          </a:blipFill>
        </p:spPr>
      </p:sp>
      <p:sp>
        <p:nvSpPr>
          <p:cNvPr name="TextBox 8" id="8"/>
          <p:cNvSpPr txBox="true"/>
          <p:nvPr/>
        </p:nvSpPr>
        <p:spPr>
          <a:xfrm rot="0">
            <a:off x="2161263" y="644983"/>
            <a:ext cx="7696578" cy="781685"/>
          </a:xfrm>
          <a:prstGeom prst="rect">
            <a:avLst/>
          </a:prstGeom>
        </p:spPr>
        <p:txBody>
          <a:bodyPr anchor="t" rtlCol="false" tIns="0" lIns="0" bIns="0" rIns="0">
            <a:spAutoFit/>
          </a:bodyPr>
          <a:lstStyle/>
          <a:p>
            <a:pPr algn="l" marL="0" indent="0" lvl="0">
              <a:lnSpc>
                <a:spcPts val="5740"/>
              </a:lnSpc>
              <a:spcBef>
                <a:spcPct val="0"/>
              </a:spcBef>
            </a:pPr>
            <a:r>
              <a:rPr lang="en-US" b="true" sz="4100">
                <a:solidFill>
                  <a:srgbClr val="BF6837"/>
                </a:solidFill>
                <a:latin typeface="Myriad Bold"/>
                <a:ea typeface="Myriad Bold"/>
                <a:cs typeface="Myriad Bold"/>
                <a:sym typeface="Myriad Bold"/>
              </a:rPr>
              <a:t>BALADY DIARIES BRAND VOICE</a:t>
            </a:r>
          </a:p>
        </p:txBody>
      </p:sp>
      <p:sp>
        <p:nvSpPr>
          <p:cNvPr name="TextBox 9" id="9"/>
          <p:cNvSpPr txBox="true"/>
          <p:nvPr/>
        </p:nvSpPr>
        <p:spPr>
          <a:xfrm rot="0">
            <a:off x="2161263" y="7152546"/>
            <a:ext cx="9582780" cy="2324734"/>
          </a:xfrm>
          <a:prstGeom prst="rect">
            <a:avLst/>
          </a:prstGeom>
        </p:spPr>
        <p:txBody>
          <a:bodyPr anchor="t" rtlCol="false" tIns="0" lIns="0" bIns="0" rIns="0">
            <a:spAutoFit/>
          </a:bodyPr>
          <a:lstStyle/>
          <a:p>
            <a:pPr algn="l">
              <a:lnSpc>
                <a:spcPts val="3640"/>
              </a:lnSpc>
            </a:pPr>
            <a:r>
              <a:rPr lang="en-US" sz="2600">
                <a:solidFill>
                  <a:srgbClr val="9A3F2B"/>
                </a:solidFill>
                <a:latin typeface="Myriad"/>
                <a:ea typeface="Myriad"/>
                <a:cs typeface="Myriad"/>
                <a:sym typeface="Myriad"/>
              </a:rPr>
              <a:t>Example:</a:t>
            </a:r>
          </a:p>
          <a:p>
            <a:pPr algn="l">
              <a:lnSpc>
                <a:spcPts val="3640"/>
              </a:lnSpc>
            </a:pPr>
            <a:r>
              <a:rPr lang="en-US" sz="2600">
                <a:solidFill>
                  <a:srgbClr val="9A3F2B"/>
                </a:solidFill>
                <a:latin typeface="Myriad"/>
                <a:ea typeface="Myriad"/>
                <a:cs typeface="Myriad"/>
                <a:sym typeface="Myriad"/>
              </a:rPr>
              <a:t> "At BALADY DIAIES, we believe that nourishing your family should be simple, delicious, and worry-free. Our products are made with love and care, just like how you would make them at home."</a:t>
            </a:r>
          </a:p>
          <a:p>
            <a:pPr algn="l" marL="0" indent="0" lvl="0">
              <a:lnSpc>
                <a:spcPts val="3640"/>
              </a:lnSpc>
              <a:spcBef>
                <a:spcPct val="0"/>
              </a:spcBef>
            </a:pPr>
          </a:p>
        </p:txBody>
      </p:sp>
      <p:sp>
        <p:nvSpPr>
          <p:cNvPr name="TextBox 10" id="10"/>
          <p:cNvSpPr txBox="true"/>
          <p:nvPr/>
        </p:nvSpPr>
        <p:spPr>
          <a:xfrm rot="0">
            <a:off x="2161263" y="4508406"/>
            <a:ext cx="7696578" cy="2558415"/>
          </a:xfrm>
          <a:prstGeom prst="rect">
            <a:avLst/>
          </a:prstGeom>
        </p:spPr>
        <p:txBody>
          <a:bodyPr anchor="t" rtlCol="false" tIns="0" lIns="0" bIns="0" rIns="0">
            <a:spAutoFit/>
          </a:bodyPr>
          <a:lstStyle/>
          <a:p>
            <a:pPr algn="l">
              <a:lnSpc>
                <a:spcPts val="3359"/>
              </a:lnSpc>
            </a:pPr>
            <a:r>
              <a:rPr lang="en-US" sz="2400" b="true">
                <a:solidFill>
                  <a:srgbClr val="2BB671"/>
                </a:solidFill>
                <a:latin typeface="Myriad Bold"/>
                <a:ea typeface="Myriad Bold"/>
                <a:cs typeface="Myriad Bold"/>
                <a:sym typeface="Myriad Bold"/>
              </a:rPr>
              <a:t>1. Friendly and Approachable</a:t>
            </a:r>
          </a:p>
          <a:p>
            <a:pPr algn="l">
              <a:lnSpc>
                <a:spcPts val="3359"/>
              </a:lnSpc>
            </a:pPr>
            <a:r>
              <a:rPr lang="en-US" sz="2400" b="true">
                <a:solidFill>
                  <a:srgbClr val="2BB671"/>
                </a:solidFill>
                <a:latin typeface="Myriad Bold"/>
                <a:ea typeface="Myriad Bold"/>
                <a:cs typeface="Myriad Bold"/>
                <a:sym typeface="Myriad Bold"/>
              </a:rPr>
              <a:t>2. Health-Conscious and Educative</a:t>
            </a:r>
          </a:p>
          <a:p>
            <a:pPr algn="l">
              <a:lnSpc>
                <a:spcPts val="3359"/>
              </a:lnSpc>
            </a:pPr>
            <a:r>
              <a:rPr lang="en-US" sz="2400" b="true">
                <a:solidFill>
                  <a:srgbClr val="2BB671"/>
                </a:solidFill>
                <a:latin typeface="Myriad Bold"/>
                <a:ea typeface="Myriad Bold"/>
                <a:cs typeface="Myriad Bold"/>
                <a:sym typeface="Myriad Bold"/>
              </a:rPr>
              <a:t>3. Trustworthy and Transparent</a:t>
            </a:r>
          </a:p>
          <a:p>
            <a:pPr algn="l">
              <a:lnSpc>
                <a:spcPts val="3359"/>
              </a:lnSpc>
            </a:pPr>
            <a:r>
              <a:rPr lang="en-US" sz="2400" b="true">
                <a:solidFill>
                  <a:srgbClr val="2BB671"/>
                </a:solidFill>
                <a:latin typeface="Myriad Bold"/>
                <a:ea typeface="Myriad Bold"/>
                <a:cs typeface="Myriad Bold"/>
                <a:sym typeface="Myriad Bold"/>
              </a:rPr>
              <a:t>4. Sustainability-Focused</a:t>
            </a:r>
          </a:p>
          <a:p>
            <a:pPr algn="l">
              <a:lnSpc>
                <a:spcPts val="3359"/>
              </a:lnSpc>
            </a:pPr>
            <a:r>
              <a:rPr lang="en-US" sz="2400" b="true">
                <a:solidFill>
                  <a:srgbClr val="2BB671"/>
                </a:solidFill>
                <a:latin typeface="Myriad Bold"/>
                <a:ea typeface="Myriad Bold"/>
                <a:cs typeface="Myriad Bold"/>
                <a:sym typeface="Myriad Bold"/>
              </a:rPr>
              <a:t>5. Community-Oriented and Inclusive</a:t>
            </a:r>
          </a:p>
          <a:p>
            <a:pPr algn="l" marL="0" indent="0" lvl="0">
              <a:lnSpc>
                <a:spcPts val="3359"/>
              </a:lnSpc>
              <a:spcBef>
                <a:spcPct val="0"/>
              </a:spcBef>
            </a:pPr>
          </a:p>
        </p:txBody>
      </p:sp>
      <p:sp>
        <p:nvSpPr>
          <p:cNvPr name="TextBox 11" id="11"/>
          <p:cNvSpPr txBox="true"/>
          <p:nvPr/>
        </p:nvSpPr>
        <p:spPr>
          <a:xfrm rot="0">
            <a:off x="2161263" y="1564547"/>
            <a:ext cx="12769682" cy="3239134"/>
          </a:xfrm>
          <a:prstGeom prst="rect">
            <a:avLst/>
          </a:prstGeom>
        </p:spPr>
        <p:txBody>
          <a:bodyPr anchor="t" rtlCol="false" tIns="0" lIns="0" bIns="0" rIns="0">
            <a:spAutoFit/>
          </a:bodyPr>
          <a:lstStyle/>
          <a:p>
            <a:pPr algn="l">
              <a:lnSpc>
                <a:spcPts val="3640"/>
              </a:lnSpc>
            </a:pPr>
            <a:r>
              <a:rPr lang="en-US" sz="2600">
                <a:solidFill>
                  <a:srgbClr val="BF6837"/>
                </a:solidFill>
                <a:latin typeface="Myriad"/>
                <a:ea typeface="Myriad"/>
                <a:cs typeface="Myriad"/>
                <a:sym typeface="Myriad"/>
              </a:rPr>
              <a:t>BALADY Dairies brand voice and tone are carefully crafted to align with its business model, target audience, and product offerings. By maintaining a voice that is friendly, health-conscious, trustworthy, sustainability-focused, and community-oriented, Marky effectively communicates its values and builds a strong, lasting connection with its customers. This approach ensures that the brand not only meets the needs of its audience but also creates a loyal customer base that shares its commitment to quality, health, and sustainability.</a:t>
            </a:r>
          </a:p>
          <a:p>
            <a:pPr algn="l" marL="0" indent="0" lvl="0">
              <a:lnSpc>
                <a:spcPts val="3640"/>
              </a:lnSpc>
              <a:spcBef>
                <a:spcPct val="0"/>
              </a:spcBef>
            </a:pPr>
          </a:p>
        </p:txBody>
      </p:sp>
      <p:sp>
        <p:nvSpPr>
          <p:cNvPr name="Freeform 12" id="12"/>
          <p:cNvSpPr/>
          <p:nvPr/>
        </p:nvSpPr>
        <p:spPr>
          <a:xfrm flipH="false" flipV="false" rot="0">
            <a:off x="0" y="9064937"/>
            <a:ext cx="3110551" cy="843737"/>
          </a:xfrm>
          <a:custGeom>
            <a:avLst/>
            <a:gdLst/>
            <a:ahLst/>
            <a:cxnLst/>
            <a:rect r="r" b="b" t="t" l="l"/>
            <a:pathLst>
              <a:path h="843737" w="3110551">
                <a:moveTo>
                  <a:pt x="0" y="0"/>
                </a:moveTo>
                <a:lnTo>
                  <a:pt x="3110551" y="0"/>
                </a:lnTo>
                <a:lnTo>
                  <a:pt x="3110551" y="843737"/>
                </a:lnTo>
                <a:lnTo>
                  <a:pt x="0" y="843737"/>
                </a:lnTo>
                <a:lnTo>
                  <a:pt x="0" y="0"/>
                </a:lnTo>
                <a:close/>
              </a:path>
            </a:pathLst>
          </a:custGeom>
          <a:blipFill>
            <a:blip r:embed="rId7"/>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059" y="696178"/>
            <a:ext cx="2054190" cy="665044"/>
          </a:xfrm>
          <a:custGeom>
            <a:avLst/>
            <a:gdLst/>
            <a:ahLst/>
            <a:cxnLst/>
            <a:rect r="r" b="b" t="t" l="l"/>
            <a:pathLst>
              <a:path h="665044" w="2054190">
                <a:moveTo>
                  <a:pt x="0" y="0"/>
                </a:moveTo>
                <a:lnTo>
                  <a:pt x="2054190" y="0"/>
                </a:lnTo>
                <a:lnTo>
                  <a:pt x="2054190" y="665044"/>
                </a:lnTo>
                <a:lnTo>
                  <a:pt x="0" y="66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86955" y="2409424"/>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86955" y="7031302"/>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193337" y="2304649"/>
            <a:ext cx="8235116" cy="4705239"/>
          </a:xfrm>
          <a:prstGeom prst="rect">
            <a:avLst/>
          </a:prstGeom>
        </p:spPr>
        <p:txBody>
          <a:bodyPr anchor="t" rtlCol="false" tIns="0" lIns="0" bIns="0" rIns="0">
            <a:spAutoFit/>
          </a:bodyPr>
          <a:lstStyle/>
          <a:p>
            <a:pPr algn="l" marL="567685" indent="-283842" lvl="1">
              <a:lnSpc>
                <a:spcPts val="3681"/>
              </a:lnSpc>
              <a:buFont typeface="Arial"/>
              <a:buChar char="•"/>
            </a:pPr>
            <a:r>
              <a:rPr lang="en-US" b="true" sz="2629">
                <a:solidFill>
                  <a:srgbClr val="9A3F2B"/>
                </a:solidFill>
                <a:latin typeface="Myriad Bold"/>
                <a:ea typeface="Myriad Bold"/>
                <a:cs typeface="Myriad Bold"/>
                <a:sym typeface="Myriad Bold"/>
              </a:rPr>
              <a:t>Social Media:</a:t>
            </a:r>
          </a:p>
          <a:p>
            <a:pPr algn="l" marL="1135370" indent="-378457" lvl="2">
              <a:lnSpc>
                <a:spcPts val="3681"/>
              </a:lnSpc>
              <a:buFont typeface="Arial"/>
              <a:buChar char="⚬"/>
            </a:pPr>
            <a:r>
              <a:rPr lang="en-US" sz="2629">
                <a:solidFill>
                  <a:srgbClr val="9A3F2B"/>
                </a:solidFill>
                <a:latin typeface="Myriad"/>
                <a:ea typeface="Myriad"/>
                <a:cs typeface="Myriad"/>
                <a:sym typeface="Myriad"/>
              </a:rPr>
              <a:t>Instagram and Facebook: Great for visual storytelling and engaging with health-conscious consumers. high-quality images, videos, and ads showcase the benefits and quality of organic products.</a:t>
            </a:r>
          </a:p>
          <a:p>
            <a:pPr algn="l" marL="1135370" indent="-378457" lvl="2">
              <a:lnSpc>
                <a:spcPts val="3681"/>
              </a:lnSpc>
              <a:buFont typeface="Arial"/>
              <a:buChar char="⚬"/>
            </a:pPr>
            <a:r>
              <a:rPr lang="en-US" sz="2629">
                <a:solidFill>
                  <a:srgbClr val="9A3F2B"/>
                </a:solidFill>
                <a:latin typeface="Myriad"/>
                <a:ea typeface="Myriad"/>
                <a:cs typeface="Myriad"/>
                <a:sym typeface="Myriad"/>
              </a:rPr>
              <a:t>LinkedIn: We will use for reaching professionals and businesses that align with product values, especially for B2B partnerships.</a:t>
            </a:r>
          </a:p>
          <a:p>
            <a:pPr algn="l">
              <a:lnSpc>
                <a:spcPts val="3681"/>
              </a:lnSpc>
            </a:pPr>
          </a:p>
        </p:txBody>
      </p:sp>
      <p:sp>
        <p:nvSpPr>
          <p:cNvPr name="Freeform 7" id="7"/>
          <p:cNvSpPr/>
          <p:nvPr/>
        </p:nvSpPr>
        <p:spPr>
          <a:xfrm flipH="false" flipV="false" rot="311641">
            <a:off x="15491904" y="2589619"/>
            <a:ext cx="1505259" cy="276420"/>
          </a:xfrm>
          <a:custGeom>
            <a:avLst/>
            <a:gdLst/>
            <a:ahLst/>
            <a:cxnLst/>
            <a:rect r="r" b="b" t="t" l="l"/>
            <a:pathLst>
              <a:path h="276420" w="1505259">
                <a:moveTo>
                  <a:pt x="0" y="0"/>
                </a:moveTo>
                <a:lnTo>
                  <a:pt x="1505259" y="0"/>
                </a:lnTo>
                <a:lnTo>
                  <a:pt x="1505259" y="276421"/>
                </a:lnTo>
                <a:lnTo>
                  <a:pt x="0" y="2764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9"/>
            <a:stretch>
              <a:fillRect l="0" t="0" r="0" b="0"/>
            </a:stretch>
          </a:blipFill>
        </p:spPr>
      </p:sp>
      <p:sp>
        <p:nvSpPr>
          <p:cNvPr name="Freeform 9" id="9"/>
          <p:cNvSpPr/>
          <p:nvPr/>
        </p:nvSpPr>
        <p:spPr>
          <a:xfrm flipH="false" flipV="false" rot="0">
            <a:off x="11931042" y="389930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10"/>
            <a:stretch>
              <a:fillRect l="0" t="0" r="0" b="0"/>
            </a:stretch>
          </a:blipFill>
        </p:spPr>
      </p:sp>
      <p:sp>
        <p:nvSpPr>
          <p:cNvPr name="Freeform 10" id="10"/>
          <p:cNvSpPr/>
          <p:nvPr/>
        </p:nvSpPr>
        <p:spPr>
          <a:xfrm flipH="false" flipV="false" rot="0">
            <a:off x="16433394" y="3445507"/>
            <a:ext cx="2054190" cy="665044"/>
          </a:xfrm>
          <a:custGeom>
            <a:avLst/>
            <a:gdLst/>
            <a:ahLst/>
            <a:cxnLst/>
            <a:rect r="r" b="b" t="t" l="l"/>
            <a:pathLst>
              <a:path h="665044" w="2054190">
                <a:moveTo>
                  <a:pt x="0" y="0"/>
                </a:moveTo>
                <a:lnTo>
                  <a:pt x="2054190" y="0"/>
                </a:lnTo>
                <a:lnTo>
                  <a:pt x="2054190" y="665044"/>
                </a:lnTo>
                <a:lnTo>
                  <a:pt x="0" y="66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193337" y="6877734"/>
            <a:ext cx="8529505" cy="3445122"/>
          </a:xfrm>
          <a:prstGeom prst="rect">
            <a:avLst/>
          </a:prstGeom>
        </p:spPr>
        <p:txBody>
          <a:bodyPr anchor="t" rtlCol="false" tIns="0" lIns="0" bIns="0" rIns="0">
            <a:spAutoFit/>
          </a:bodyPr>
          <a:lstStyle/>
          <a:p>
            <a:pPr algn="l" marL="591624" indent="-295812" lvl="1">
              <a:lnSpc>
                <a:spcPts val="3836"/>
              </a:lnSpc>
              <a:buFont typeface="Arial"/>
              <a:buChar char="•"/>
            </a:pPr>
            <a:r>
              <a:rPr lang="en-US" b="true" sz="2740">
                <a:solidFill>
                  <a:srgbClr val="9A3F2B"/>
                </a:solidFill>
                <a:latin typeface="Myriad Bold"/>
                <a:ea typeface="Myriad Bold"/>
                <a:cs typeface="Myriad Bold"/>
                <a:sym typeface="Myriad Bold"/>
              </a:rPr>
              <a:t>Google Ads:</a:t>
            </a:r>
          </a:p>
          <a:p>
            <a:pPr algn="l" marL="1183248" indent="-394416" lvl="2">
              <a:lnSpc>
                <a:spcPts val="3836"/>
              </a:lnSpc>
              <a:buFont typeface="Arial"/>
              <a:buChar char="⚬"/>
            </a:pPr>
            <a:r>
              <a:rPr lang="en-US" sz="2740">
                <a:solidFill>
                  <a:srgbClr val="9A3F2B"/>
                </a:solidFill>
                <a:latin typeface="Myriad"/>
                <a:ea typeface="Myriad"/>
                <a:cs typeface="Myriad"/>
                <a:sym typeface="Myriad"/>
              </a:rPr>
              <a:t>Search Ads: Target k</a:t>
            </a:r>
            <a:r>
              <a:rPr lang="en-US" sz="2740">
                <a:solidFill>
                  <a:srgbClr val="9A3F2B"/>
                </a:solidFill>
                <a:latin typeface="Myriad"/>
                <a:ea typeface="Myriad"/>
                <a:cs typeface="Myriad"/>
                <a:sym typeface="Myriad"/>
              </a:rPr>
              <a:t>eywords related to organic dairy products to reach consumers actively searching for these products.</a:t>
            </a:r>
          </a:p>
          <a:p>
            <a:pPr algn="l" marL="1183248" indent="-394416" lvl="2">
              <a:lnSpc>
                <a:spcPts val="3836"/>
              </a:lnSpc>
              <a:buFont typeface="Arial"/>
              <a:buChar char="⚬"/>
            </a:pPr>
            <a:r>
              <a:rPr lang="en-US" sz="2740">
                <a:solidFill>
                  <a:srgbClr val="9A3F2B"/>
                </a:solidFill>
                <a:latin typeface="Myriad"/>
                <a:ea typeface="Myriad"/>
                <a:cs typeface="Myriad"/>
                <a:sym typeface="Myriad"/>
              </a:rPr>
              <a:t>Display Ads: banners to increase brand awareness across relevant websites and apps.</a:t>
            </a:r>
          </a:p>
          <a:p>
            <a:pPr algn="l">
              <a:lnSpc>
                <a:spcPts val="3836"/>
              </a:lnSpc>
            </a:pPr>
          </a:p>
        </p:txBody>
      </p:sp>
      <p:sp>
        <p:nvSpPr>
          <p:cNvPr name="TextBox 12" id="12"/>
          <p:cNvSpPr txBox="true"/>
          <p:nvPr/>
        </p:nvSpPr>
        <p:spPr>
          <a:xfrm rot="0">
            <a:off x="2004550" y="2174189"/>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1</a:t>
            </a:r>
          </a:p>
        </p:txBody>
      </p:sp>
      <p:sp>
        <p:nvSpPr>
          <p:cNvPr name="TextBox 13" id="13"/>
          <p:cNvSpPr txBox="true"/>
          <p:nvPr/>
        </p:nvSpPr>
        <p:spPr>
          <a:xfrm rot="0">
            <a:off x="1997857" y="6784321"/>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2</a:t>
            </a:r>
          </a:p>
        </p:txBody>
      </p:sp>
      <p:sp>
        <p:nvSpPr>
          <p:cNvPr name="TextBox 14" id="14"/>
          <p:cNvSpPr txBox="true"/>
          <p:nvPr/>
        </p:nvSpPr>
        <p:spPr>
          <a:xfrm rot="0">
            <a:off x="2161263" y="644983"/>
            <a:ext cx="9267190" cy="781685"/>
          </a:xfrm>
          <a:prstGeom prst="rect">
            <a:avLst/>
          </a:prstGeom>
        </p:spPr>
        <p:txBody>
          <a:bodyPr anchor="t" rtlCol="false" tIns="0" lIns="0" bIns="0" rIns="0">
            <a:spAutoFit/>
          </a:bodyPr>
          <a:lstStyle/>
          <a:p>
            <a:pPr algn="l" marL="0" indent="0" lvl="0">
              <a:lnSpc>
                <a:spcPts val="5740"/>
              </a:lnSpc>
              <a:spcBef>
                <a:spcPct val="0"/>
              </a:spcBef>
            </a:pPr>
            <a:r>
              <a:rPr lang="en-US" b="true" sz="4100">
                <a:solidFill>
                  <a:srgbClr val="BF6837"/>
                </a:solidFill>
                <a:latin typeface="Myriad Bold"/>
                <a:ea typeface="Myriad Bold"/>
                <a:cs typeface="Myriad Bold"/>
                <a:sym typeface="Myriad Bold"/>
              </a:rPr>
              <a:t>BALADY DIARIES DIGITAL MARKETING </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736948" y="1249728"/>
            <a:ext cx="4948739" cy="2091638"/>
            <a:chOff x="0" y="0"/>
            <a:chExt cx="928822" cy="392577"/>
          </a:xfrm>
        </p:grpSpPr>
        <p:sp>
          <p:nvSpPr>
            <p:cNvPr name="Freeform 4" id="4"/>
            <p:cNvSpPr/>
            <p:nvPr/>
          </p:nvSpPr>
          <p:spPr>
            <a:xfrm flipH="false" flipV="false" rot="0">
              <a:off x="0" y="0"/>
              <a:ext cx="928822" cy="392577"/>
            </a:xfrm>
            <a:custGeom>
              <a:avLst/>
              <a:gdLst/>
              <a:ahLst/>
              <a:cxnLst/>
              <a:rect r="r" b="b" t="t" l="l"/>
              <a:pathLst>
                <a:path h="392577" w="928822">
                  <a:moveTo>
                    <a:pt x="849404" y="0"/>
                  </a:moveTo>
                  <a:lnTo>
                    <a:pt x="79418" y="0"/>
                  </a:lnTo>
                  <a:cubicBezTo>
                    <a:pt x="79418" y="43699"/>
                    <a:pt x="44079" y="79418"/>
                    <a:pt x="0" y="79418"/>
                  </a:cubicBezTo>
                  <a:lnTo>
                    <a:pt x="0" y="313159"/>
                  </a:lnTo>
                  <a:cubicBezTo>
                    <a:pt x="43699" y="313159"/>
                    <a:pt x="79418" y="348498"/>
                    <a:pt x="79418" y="392577"/>
                  </a:cubicBezTo>
                  <a:lnTo>
                    <a:pt x="849404" y="392577"/>
                  </a:lnTo>
                  <a:cubicBezTo>
                    <a:pt x="849404" y="348877"/>
                    <a:pt x="884743" y="313159"/>
                    <a:pt x="928822" y="313159"/>
                  </a:cubicBezTo>
                  <a:lnTo>
                    <a:pt x="928822" y="79418"/>
                  </a:lnTo>
                  <a:cubicBezTo>
                    <a:pt x="885122" y="79418"/>
                    <a:pt x="849404" y="44079"/>
                    <a:pt x="849404" y="0"/>
                  </a:cubicBezTo>
                  <a:close/>
                </a:path>
              </a:pathLst>
            </a:custGeom>
            <a:solidFill>
              <a:srgbClr val="FCFAEE"/>
            </a:solidFill>
          </p:spPr>
        </p:sp>
        <p:sp>
          <p:nvSpPr>
            <p:cNvPr name="TextBox 5" id="5"/>
            <p:cNvSpPr txBox="true"/>
            <p:nvPr/>
          </p:nvSpPr>
          <p:spPr>
            <a:xfrm>
              <a:off x="38100" y="28575"/>
              <a:ext cx="852622" cy="325902"/>
            </a:xfrm>
            <a:prstGeom prst="rect">
              <a:avLst/>
            </a:prstGeom>
          </p:spPr>
          <p:txBody>
            <a:bodyPr anchor="ctr" rtlCol="false" tIns="50800" lIns="50800" bIns="50800" rIns="50800"/>
            <a:lstStyle/>
            <a:p>
              <a:pPr algn="ctr">
                <a:lnSpc>
                  <a:spcPts val="3120"/>
                </a:lnSpc>
              </a:pPr>
            </a:p>
          </p:txBody>
        </p:sp>
      </p:grpSp>
      <p:sp>
        <p:nvSpPr>
          <p:cNvPr name="TextBox 6" id="6"/>
          <p:cNvSpPr txBox="true"/>
          <p:nvPr/>
        </p:nvSpPr>
        <p:spPr>
          <a:xfrm rot="0">
            <a:off x="5736948" y="1563474"/>
            <a:ext cx="4948739" cy="1955815"/>
          </a:xfrm>
          <a:prstGeom prst="rect">
            <a:avLst/>
          </a:prstGeom>
        </p:spPr>
        <p:txBody>
          <a:bodyPr anchor="t" rtlCol="false" tIns="0" lIns="0" bIns="0" rIns="0">
            <a:spAutoFit/>
          </a:bodyPr>
          <a:lstStyle/>
          <a:p>
            <a:pPr algn="ctr">
              <a:lnSpc>
                <a:spcPts val="5074"/>
              </a:lnSpc>
            </a:pPr>
            <a:r>
              <a:rPr lang="en-US" sz="3624" b="true">
                <a:solidFill>
                  <a:srgbClr val="9A3F2B"/>
                </a:solidFill>
                <a:latin typeface="Myriad Bold"/>
                <a:ea typeface="Myriad Bold"/>
                <a:cs typeface="Myriad Bold"/>
                <a:sym typeface="Myriad Bold"/>
              </a:rPr>
              <a:t>Objective</a:t>
            </a:r>
          </a:p>
          <a:p>
            <a:pPr algn="ctr">
              <a:lnSpc>
                <a:spcPts val="5074"/>
              </a:lnSpc>
            </a:pPr>
            <a:r>
              <a:rPr lang="en-US" sz="3624">
                <a:solidFill>
                  <a:srgbClr val="9A3F2B"/>
                </a:solidFill>
                <a:latin typeface="Myriad"/>
                <a:ea typeface="Myriad"/>
                <a:cs typeface="Myriad"/>
                <a:sym typeface="Myriad"/>
              </a:rPr>
              <a:t>organic dairy products</a:t>
            </a:r>
          </a:p>
          <a:p>
            <a:pPr algn="ctr">
              <a:lnSpc>
                <a:spcPts val="5074"/>
              </a:lnSpc>
            </a:pPr>
          </a:p>
        </p:txBody>
      </p:sp>
      <p:sp>
        <p:nvSpPr>
          <p:cNvPr name="TextBox 7" id="7"/>
          <p:cNvSpPr txBox="true"/>
          <p:nvPr/>
        </p:nvSpPr>
        <p:spPr>
          <a:xfrm rot="0">
            <a:off x="5819456" y="3887821"/>
            <a:ext cx="4450446" cy="3603811"/>
          </a:xfrm>
          <a:prstGeom prst="rect">
            <a:avLst/>
          </a:prstGeom>
        </p:spPr>
        <p:txBody>
          <a:bodyPr anchor="t" rtlCol="false" tIns="0" lIns="0" bIns="0" rIns="0">
            <a:spAutoFit/>
          </a:bodyPr>
          <a:lstStyle/>
          <a:p>
            <a:pPr algn="ctr">
              <a:lnSpc>
                <a:spcPts val="5064"/>
              </a:lnSpc>
            </a:pPr>
            <a:r>
              <a:rPr lang="en-US" sz="3617" b="true">
                <a:solidFill>
                  <a:srgbClr val="9A3F2B"/>
                </a:solidFill>
                <a:latin typeface="Myriad Bold"/>
                <a:ea typeface="Myriad Bold"/>
                <a:cs typeface="Myriad Bold"/>
                <a:sym typeface="Myriad Bold"/>
              </a:rPr>
              <a:t>Input Seeds</a:t>
            </a:r>
          </a:p>
          <a:p>
            <a:pPr algn="ctr">
              <a:lnSpc>
                <a:spcPts val="4504"/>
              </a:lnSpc>
            </a:pPr>
            <a:r>
              <a:rPr lang="en-US" sz="3217">
                <a:solidFill>
                  <a:srgbClr val="9A3F2B"/>
                </a:solidFill>
                <a:latin typeface="Myriad"/>
                <a:ea typeface="Myriad"/>
                <a:cs typeface="Myriad"/>
                <a:sym typeface="Myriad"/>
              </a:rPr>
              <a:t>"organic dairy products,"</a:t>
            </a:r>
          </a:p>
          <a:p>
            <a:pPr algn="ctr">
              <a:lnSpc>
                <a:spcPts val="4504"/>
              </a:lnSpc>
            </a:pPr>
            <a:r>
              <a:rPr lang="en-US" sz="3217">
                <a:solidFill>
                  <a:srgbClr val="9A3F2B"/>
                </a:solidFill>
                <a:latin typeface="Myriad"/>
                <a:ea typeface="Myriad"/>
                <a:cs typeface="Myriad"/>
                <a:sym typeface="Myriad"/>
              </a:rPr>
              <a:t>"organic milk Egypt,"</a:t>
            </a:r>
          </a:p>
          <a:p>
            <a:pPr algn="ctr">
              <a:lnSpc>
                <a:spcPts val="4504"/>
              </a:lnSpc>
            </a:pPr>
            <a:r>
              <a:rPr lang="en-US" sz="3217">
                <a:solidFill>
                  <a:srgbClr val="9A3F2B"/>
                </a:solidFill>
                <a:latin typeface="Myriad"/>
                <a:ea typeface="Myriad"/>
                <a:cs typeface="Myriad"/>
                <a:sym typeface="Myriad"/>
              </a:rPr>
              <a:t>"healthy dairy options,”</a:t>
            </a:r>
          </a:p>
          <a:p>
            <a:pPr algn="ctr">
              <a:lnSpc>
                <a:spcPts val="4504"/>
              </a:lnSpc>
            </a:pPr>
            <a:r>
              <a:rPr lang="en-US" sz="3217">
                <a:solidFill>
                  <a:srgbClr val="9A3F2B"/>
                </a:solidFill>
                <a:latin typeface="Myriad"/>
                <a:ea typeface="Myriad"/>
                <a:cs typeface="Myriad"/>
                <a:sym typeface="Myriad"/>
              </a:rPr>
              <a:t> "organic yogurt," etc.</a:t>
            </a:r>
          </a:p>
          <a:p>
            <a:pPr algn="ctr">
              <a:lnSpc>
                <a:spcPts val="5064"/>
              </a:lnSpc>
            </a:pPr>
          </a:p>
        </p:txBody>
      </p:sp>
      <p:sp>
        <p:nvSpPr>
          <p:cNvPr name="TextBox 8" id="8"/>
          <p:cNvSpPr txBox="true"/>
          <p:nvPr/>
        </p:nvSpPr>
        <p:spPr>
          <a:xfrm rot="0">
            <a:off x="11165459" y="3887821"/>
            <a:ext cx="6397229" cy="2970780"/>
          </a:xfrm>
          <a:prstGeom prst="rect">
            <a:avLst/>
          </a:prstGeom>
        </p:spPr>
        <p:txBody>
          <a:bodyPr anchor="t" rtlCol="false" tIns="0" lIns="0" bIns="0" rIns="0">
            <a:spAutoFit/>
          </a:bodyPr>
          <a:lstStyle/>
          <a:p>
            <a:pPr algn="ctr">
              <a:lnSpc>
                <a:spcPts val="5061"/>
              </a:lnSpc>
            </a:pPr>
            <a:r>
              <a:rPr lang="en-US" sz="3615" b="true">
                <a:solidFill>
                  <a:srgbClr val="9A3F2B"/>
                </a:solidFill>
                <a:latin typeface="Myriad Bold"/>
                <a:ea typeface="Myriad Bold"/>
                <a:cs typeface="Myriad Bold"/>
                <a:sym typeface="Myriad Bold"/>
              </a:rPr>
              <a:t>Analyze Keyword Suggestions</a:t>
            </a:r>
          </a:p>
          <a:p>
            <a:pPr algn="ctr">
              <a:lnSpc>
                <a:spcPts val="4501"/>
              </a:lnSpc>
            </a:pPr>
            <a:r>
              <a:rPr lang="en-US" sz="3215">
                <a:solidFill>
                  <a:srgbClr val="9A3F2B"/>
                </a:solidFill>
                <a:latin typeface="Myriad"/>
                <a:ea typeface="Myriad"/>
                <a:cs typeface="Myriad"/>
                <a:sym typeface="Myriad"/>
              </a:rPr>
              <a:t>suggestions Google provides.</a:t>
            </a:r>
          </a:p>
          <a:p>
            <a:pPr algn="ctr">
              <a:lnSpc>
                <a:spcPts val="4501"/>
              </a:lnSpc>
            </a:pPr>
            <a:r>
              <a:rPr lang="en-US" sz="3215">
                <a:solidFill>
                  <a:srgbClr val="9A3F2B"/>
                </a:solidFill>
                <a:latin typeface="Myriad"/>
                <a:ea typeface="Myriad"/>
                <a:cs typeface="Myriad"/>
                <a:sym typeface="Myriad"/>
              </a:rPr>
              <a:t>Metrics like search volume, competition, and cost-per-click (CPC)</a:t>
            </a:r>
          </a:p>
          <a:p>
            <a:pPr algn="ctr">
              <a:lnSpc>
                <a:spcPts val="4501"/>
              </a:lnSpc>
            </a:pPr>
          </a:p>
        </p:txBody>
      </p:sp>
      <p:sp>
        <p:nvSpPr>
          <p:cNvPr name="TextBox 9" id="9"/>
          <p:cNvSpPr txBox="true"/>
          <p:nvPr/>
        </p:nvSpPr>
        <p:spPr>
          <a:xfrm rot="0">
            <a:off x="6203766" y="7324962"/>
            <a:ext cx="11358921" cy="1685540"/>
          </a:xfrm>
          <a:prstGeom prst="rect">
            <a:avLst/>
          </a:prstGeom>
        </p:spPr>
        <p:txBody>
          <a:bodyPr anchor="t" rtlCol="false" tIns="0" lIns="0" bIns="0" rIns="0">
            <a:spAutoFit/>
          </a:bodyPr>
          <a:lstStyle/>
          <a:p>
            <a:pPr algn="ctr">
              <a:lnSpc>
                <a:spcPts val="4501"/>
              </a:lnSpc>
            </a:pPr>
            <a:r>
              <a:rPr lang="en-US" sz="3215">
                <a:solidFill>
                  <a:srgbClr val="9A3F2B"/>
                </a:solidFill>
                <a:latin typeface="Myriad"/>
                <a:ea typeface="Myriad"/>
                <a:cs typeface="Myriad"/>
                <a:sym typeface="Myriad"/>
              </a:rPr>
              <a:t>We will focus on keywords with high search volume and low competition that align with the target audience.</a:t>
            </a:r>
          </a:p>
          <a:p>
            <a:pPr algn="ctr">
              <a:lnSpc>
                <a:spcPts val="3941"/>
              </a:lnSpc>
            </a:pPr>
          </a:p>
        </p:txBody>
      </p:sp>
      <p:sp>
        <p:nvSpPr>
          <p:cNvPr name="Freeform 10" id="10"/>
          <p:cNvSpPr/>
          <p:nvPr/>
        </p:nvSpPr>
        <p:spPr>
          <a:xfrm flipH="false" flipV="false" rot="0">
            <a:off x="2588631" y="7585483"/>
            <a:ext cx="1202971" cy="1288323"/>
          </a:xfrm>
          <a:custGeom>
            <a:avLst/>
            <a:gdLst/>
            <a:ahLst/>
            <a:cxnLst/>
            <a:rect r="r" b="b" t="t" l="l"/>
            <a:pathLst>
              <a:path h="1288323" w="1202971">
                <a:moveTo>
                  <a:pt x="0" y="0"/>
                </a:moveTo>
                <a:lnTo>
                  <a:pt x="1202971" y="0"/>
                </a:lnTo>
                <a:lnTo>
                  <a:pt x="1202971" y="1288323"/>
                </a:lnTo>
                <a:lnTo>
                  <a:pt x="0" y="1288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433394" y="8229645"/>
            <a:ext cx="1221650" cy="1335137"/>
          </a:xfrm>
          <a:custGeom>
            <a:avLst/>
            <a:gdLst/>
            <a:ahLst/>
            <a:cxnLst/>
            <a:rect r="r" b="b" t="t" l="l"/>
            <a:pathLst>
              <a:path h="1335137" w="1221650">
                <a:moveTo>
                  <a:pt x="0" y="0"/>
                </a:moveTo>
                <a:lnTo>
                  <a:pt x="1221650" y="0"/>
                </a:lnTo>
                <a:lnTo>
                  <a:pt x="1221650" y="1335136"/>
                </a:lnTo>
                <a:lnTo>
                  <a:pt x="0" y="1335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4494" y="8377077"/>
            <a:ext cx="1063943" cy="993457"/>
          </a:xfrm>
          <a:custGeom>
            <a:avLst/>
            <a:gdLst/>
            <a:ahLst/>
            <a:cxnLst/>
            <a:rect r="r" b="b" t="t" l="l"/>
            <a:pathLst>
              <a:path h="993457" w="1063943">
                <a:moveTo>
                  <a:pt x="0" y="0"/>
                </a:moveTo>
                <a:lnTo>
                  <a:pt x="1063943" y="0"/>
                </a:lnTo>
                <a:lnTo>
                  <a:pt x="1063943" y="993457"/>
                </a:lnTo>
                <a:lnTo>
                  <a:pt x="0" y="9934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03160" y="571391"/>
            <a:ext cx="2973912" cy="1125433"/>
          </a:xfrm>
          <a:prstGeom prst="rect">
            <a:avLst/>
          </a:prstGeom>
        </p:spPr>
        <p:txBody>
          <a:bodyPr anchor="t" rtlCol="false" tIns="0" lIns="0" bIns="0" rIns="0">
            <a:spAutoFit/>
          </a:bodyPr>
          <a:lstStyle/>
          <a:p>
            <a:pPr algn="l">
              <a:lnSpc>
                <a:spcPts val="7264"/>
              </a:lnSpc>
            </a:pPr>
            <a:r>
              <a:rPr lang="en-US" sz="7646" spc="-382">
                <a:solidFill>
                  <a:srgbClr val="DDAA2B"/>
                </a:solidFill>
                <a:latin typeface="Myriad"/>
                <a:ea typeface="Myriad"/>
                <a:cs typeface="Myriad"/>
                <a:sym typeface="Myriad"/>
              </a:rPr>
              <a:t>Seo &amp;</a:t>
            </a:r>
          </a:p>
        </p:txBody>
      </p:sp>
      <p:sp>
        <p:nvSpPr>
          <p:cNvPr name="TextBox 14" id="14"/>
          <p:cNvSpPr txBox="true"/>
          <p:nvPr/>
        </p:nvSpPr>
        <p:spPr>
          <a:xfrm rot="0">
            <a:off x="1703160" y="1427416"/>
            <a:ext cx="3700512" cy="1688636"/>
          </a:xfrm>
          <a:prstGeom prst="rect">
            <a:avLst/>
          </a:prstGeom>
        </p:spPr>
        <p:txBody>
          <a:bodyPr anchor="t" rtlCol="false" tIns="0" lIns="0" bIns="0" rIns="0">
            <a:spAutoFit/>
          </a:bodyPr>
          <a:lstStyle/>
          <a:p>
            <a:pPr algn="l">
              <a:lnSpc>
                <a:spcPts val="6166"/>
              </a:lnSpc>
            </a:pPr>
            <a:r>
              <a:rPr lang="en-US" b="true" sz="5657" spc="-282">
                <a:solidFill>
                  <a:srgbClr val="9A3F2B"/>
                </a:solidFill>
                <a:latin typeface="Myriad Bold"/>
                <a:ea typeface="Myriad Bold"/>
                <a:cs typeface="Myriad Bold"/>
                <a:sym typeface="Myriad Bold"/>
              </a:rPr>
              <a:t>Keyword Research</a:t>
            </a:r>
          </a:p>
        </p:txBody>
      </p:sp>
      <p:sp>
        <p:nvSpPr>
          <p:cNvPr name="Freeform 15" id="15"/>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9"/>
            <a:stretch>
              <a:fillRect l="0" t="0" r="0" b="0"/>
            </a:stretch>
          </a:blipFill>
        </p:spPr>
      </p:sp>
      <p:sp>
        <p:nvSpPr>
          <p:cNvPr name="Freeform 16" id="16"/>
          <p:cNvSpPr/>
          <p:nvPr/>
        </p:nvSpPr>
        <p:spPr>
          <a:xfrm flipH="false" flipV="false" rot="0">
            <a:off x="616185" y="3807939"/>
            <a:ext cx="4787487" cy="3500850"/>
          </a:xfrm>
          <a:custGeom>
            <a:avLst/>
            <a:gdLst/>
            <a:ahLst/>
            <a:cxnLst/>
            <a:rect r="r" b="b" t="t" l="l"/>
            <a:pathLst>
              <a:path h="3500850" w="4787487">
                <a:moveTo>
                  <a:pt x="0" y="0"/>
                </a:moveTo>
                <a:lnTo>
                  <a:pt x="4787487" y="0"/>
                </a:lnTo>
                <a:lnTo>
                  <a:pt x="4787487" y="3500850"/>
                </a:lnTo>
                <a:lnTo>
                  <a:pt x="0" y="3500850"/>
                </a:lnTo>
                <a:lnTo>
                  <a:pt x="0" y="0"/>
                </a:lnTo>
                <a:close/>
              </a:path>
            </a:pathLst>
          </a:custGeom>
          <a:blipFill>
            <a:blip r:embed="rId10"/>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282265" y="2115987"/>
            <a:ext cx="11151130" cy="6245152"/>
          </a:xfrm>
          <a:prstGeom prst="rect">
            <a:avLst/>
          </a:prstGeom>
        </p:spPr>
        <p:txBody>
          <a:bodyPr anchor="t" rtlCol="false" tIns="0" lIns="0" bIns="0" rIns="0">
            <a:spAutoFit/>
          </a:bodyPr>
          <a:lstStyle/>
          <a:p>
            <a:pPr algn="l">
              <a:lnSpc>
                <a:spcPts val="4904"/>
              </a:lnSpc>
            </a:pPr>
            <a:r>
              <a:rPr lang="en-US" sz="3502" b="true">
                <a:solidFill>
                  <a:srgbClr val="9A3F2B"/>
                </a:solidFill>
                <a:latin typeface="Myriad Bold"/>
                <a:ea typeface="Myriad Bold"/>
                <a:cs typeface="Myriad Bold"/>
                <a:sym typeface="Myriad Bold"/>
              </a:rPr>
              <a:t> Organic Dairy Products for Families</a:t>
            </a:r>
          </a:p>
          <a:p>
            <a:pPr algn="l">
              <a:lnSpc>
                <a:spcPts val="4904"/>
              </a:lnSpc>
            </a:pPr>
          </a:p>
          <a:p>
            <a:pPr algn="just">
              <a:lnSpc>
                <a:spcPts val="4904"/>
              </a:lnSpc>
            </a:pPr>
            <a:r>
              <a:rPr lang="en-US" sz="3502">
                <a:solidFill>
                  <a:srgbClr val="9A3F2B"/>
                </a:solidFill>
                <a:latin typeface="Myriad"/>
                <a:ea typeface="Myriad"/>
                <a:cs typeface="Myriad"/>
                <a:sym typeface="Myriad"/>
              </a:rPr>
              <a:t>Ad Gr</a:t>
            </a:r>
            <a:r>
              <a:rPr lang="en-US" sz="3502">
                <a:solidFill>
                  <a:srgbClr val="9A3F2B"/>
                </a:solidFill>
                <a:latin typeface="Myriad"/>
                <a:ea typeface="Myriad"/>
                <a:cs typeface="Myriad"/>
                <a:sym typeface="Myriad"/>
              </a:rPr>
              <a:t>oup: "Organic Milk for Families"</a:t>
            </a:r>
          </a:p>
          <a:p>
            <a:pPr algn="just">
              <a:lnSpc>
                <a:spcPts val="4904"/>
              </a:lnSpc>
            </a:pPr>
            <a:r>
              <a:rPr lang="en-US" sz="3502">
                <a:solidFill>
                  <a:srgbClr val="9A3F2B"/>
                </a:solidFill>
                <a:latin typeface="Myriad"/>
                <a:ea typeface="Myriad"/>
                <a:cs typeface="Myriad"/>
                <a:sym typeface="Myriad"/>
              </a:rPr>
              <a:t>Keywords: "best organic milk for families," "organic milk for kids," "family-friendly organic dairy."</a:t>
            </a:r>
          </a:p>
          <a:p>
            <a:pPr algn="l">
              <a:lnSpc>
                <a:spcPts val="4904"/>
              </a:lnSpc>
            </a:pPr>
          </a:p>
          <a:p>
            <a:pPr algn="l">
              <a:lnSpc>
                <a:spcPts val="4904"/>
              </a:lnSpc>
            </a:pPr>
            <a:r>
              <a:rPr lang="en-US" sz="3502">
                <a:solidFill>
                  <a:srgbClr val="9A3F2B"/>
                </a:solidFill>
                <a:latin typeface="Myriad"/>
                <a:ea typeface="Myriad"/>
                <a:cs typeface="Myriad"/>
                <a:sym typeface="Myriad"/>
              </a:rPr>
              <a:t>Ad Group: </a:t>
            </a:r>
            <a:r>
              <a:rPr lang="en-US" sz="3502">
                <a:solidFill>
                  <a:srgbClr val="9A3F2B"/>
                </a:solidFill>
                <a:latin typeface="Myriad"/>
                <a:ea typeface="Myriad"/>
                <a:cs typeface="Myriad"/>
                <a:sym typeface="Myriad"/>
              </a:rPr>
              <a:t>"Healthy Dairy for Children"</a:t>
            </a:r>
          </a:p>
          <a:p>
            <a:pPr algn="l">
              <a:lnSpc>
                <a:spcPts val="4904"/>
              </a:lnSpc>
            </a:pPr>
            <a:r>
              <a:rPr lang="en-US" sz="3502">
                <a:solidFill>
                  <a:srgbClr val="9A3F2B"/>
                </a:solidFill>
                <a:latin typeface="Myriad"/>
                <a:ea typeface="Myriad"/>
                <a:cs typeface="Myriad"/>
                <a:sym typeface="Myriad"/>
              </a:rPr>
              <a:t>Keywords: "healthy organic milk for kids," "organic yogurt for toddlers," "organic cheese for children."</a:t>
            </a:r>
          </a:p>
          <a:p>
            <a:pPr algn="l">
              <a:lnSpc>
                <a:spcPts val="4904"/>
              </a:lnSpc>
            </a:pPr>
          </a:p>
        </p:txBody>
      </p:sp>
      <p:sp>
        <p:nvSpPr>
          <p:cNvPr name="Freeform 4" id="4"/>
          <p:cNvSpPr/>
          <p:nvPr/>
        </p:nvSpPr>
        <p:spPr>
          <a:xfrm flipH="false" flipV="false" rot="0">
            <a:off x="16648475" y="4956922"/>
            <a:ext cx="1221650" cy="1335137"/>
          </a:xfrm>
          <a:custGeom>
            <a:avLst/>
            <a:gdLst/>
            <a:ahLst/>
            <a:cxnLst/>
            <a:rect r="r" b="b" t="t" l="l"/>
            <a:pathLst>
              <a:path h="1335137" w="1221650">
                <a:moveTo>
                  <a:pt x="0" y="0"/>
                </a:moveTo>
                <a:lnTo>
                  <a:pt x="1221650" y="0"/>
                </a:lnTo>
                <a:lnTo>
                  <a:pt x="1221650" y="1335136"/>
                </a:lnTo>
                <a:lnTo>
                  <a:pt x="0" y="1335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5"/>
            <a:stretch>
              <a:fillRect l="0" t="0" r="0" b="0"/>
            </a:stretch>
          </a:blipFill>
        </p:spPr>
      </p:sp>
      <p:sp>
        <p:nvSpPr>
          <p:cNvPr name="Freeform 6" id="6"/>
          <p:cNvSpPr/>
          <p:nvPr/>
        </p:nvSpPr>
        <p:spPr>
          <a:xfrm flipH="false" flipV="false" rot="0">
            <a:off x="1703160" y="3353948"/>
            <a:ext cx="3579104" cy="3579104"/>
          </a:xfrm>
          <a:custGeom>
            <a:avLst/>
            <a:gdLst/>
            <a:ahLst/>
            <a:cxnLst/>
            <a:rect r="r" b="b" t="t" l="l"/>
            <a:pathLst>
              <a:path h="3579104" w="3579104">
                <a:moveTo>
                  <a:pt x="0" y="0"/>
                </a:moveTo>
                <a:lnTo>
                  <a:pt x="3579105" y="0"/>
                </a:lnTo>
                <a:lnTo>
                  <a:pt x="3579105" y="3579104"/>
                </a:lnTo>
                <a:lnTo>
                  <a:pt x="0" y="3579104"/>
                </a:lnTo>
                <a:lnTo>
                  <a:pt x="0" y="0"/>
                </a:lnTo>
                <a:close/>
              </a:path>
            </a:pathLst>
          </a:custGeom>
          <a:blipFill>
            <a:blip r:embed="rId6"/>
            <a:stretch>
              <a:fillRect l="0" t="0" r="0" b="0"/>
            </a:stretch>
          </a:blipFill>
        </p:spPr>
      </p:sp>
      <p:sp>
        <p:nvSpPr>
          <p:cNvPr name="TextBox 7" id="7"/>
          <p:cNvSpPr txBox="true"/>
          <p:nvPr/>
        </p:nvSpPr>
        <p:spPr>
          <a:xfrm rot="0">
            <a:off x="1703160" y="570106"/>
            <a:ext cx="3700512" cy="1688756"/>
          </a:xfrm>
          <a:prstGeom prst="rect">
            <a:avLst/>
          </a:prstGeom>
        </p:spPr>
        <p:txBody>
          <a:bodyPr anchor="t" rtlCol="false" tIns="0" lIns="0" bIns="0" rIns="0">
            <a:spAutoFit/>
          </a:bodyPr>
          <a:lstStyle/>
          <a:p>
            <a:pPr algn="l">
              <a:lnSpc>
                <a:spcPts val="6166"/>
              </a:lnSpc>
            </a:pPr>
            <a:r>
              <a:rPr lang="en-US" sz="5657" spc="-282" b="true">
                <a:solidFill>
                  <a:srgbClr val="9A3F2B"/>
                </a:solidFill>
                <a:latin typeface="Myriad Bold"/>
                <a:ea typeface="Myriad Bold"/>
                <a:cs typeface="Myriad Bold"/>
                <a:sym typeface="Myriad Bold"/>
              </a:rPr>
              <a:t>CAMPAIGN</a:t>
            </a:r>
          </a:p>
          <a:p>
            <a:pPr algn="l">
              <a:lnSpc>
                <a:spcPts val="6166"/>
              </a:lnSpc>
            </a:pPr>
            <a:r>
              <a:rPr lang="en-US" sz="5657" spc="-282">
                <a:solidFill>
                  <a:srgbClr val="DDAA2B"/>
                </a:solidFill>
                <a:latin typeface="Myriad"/>
                <a:ea typeface="Myriad"/>
                <a:cs typeface="Myriad"/>
                <a:sym typeface="Myriad"/>
              </a:rPr>
              <a:t>example</a:t>
            </a:r>
          </a:p>
        </p:txBody>
      </p:sp>
      <p:sp>
        <p:nvSpPr>
          <p:cNvPr name="Freeform 8" id="8"/>
          <p:cNvSpPr/>
          <p:nvPr/>
        </p:nvSpPr>
        <p:spPr>
          <a:xfrm flipH="false" flipV="false" rot="0">
            <a:off x="1990651" y="7432222"/>
            <a:ext cx="1897450" cy="2457198"/>
          </a:xfrm>
          <a:custGeom>
            <a:avLst/>
            <a:gdLst/>
            <a:ahLst/>
            <a:cxnLst/>
            <a:rect r="r" b="b" t="t" l="l"/>
            <a:pathLst>
              <a:path h="2457198" w="1897450">
                <a:moveTo>
                  <a:pt x="0" y="0"/>
                </a:moveTo>
                <a:lnTo>
                  <a:pt x="1897450" y="0"/>
                </a:lnTo>
                <a:lnTo>
                  <a:pt x="1897450" y="2457198"/>
                </a:lnTo>
                <a:lnTo>
                  <a:pt x="0" y="2457198"/>
                </a:lnTo>
                <a:lnTo>
                  <a:pt x="0" y="0"/>
                </a:lnTo>
                <a:close/>
              </a:path>
            </a:pathLst>
          </a:custGeom>
          <a:blipFill>
            <a:blip r:embed="rId7"/>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648475" y="4956922"/>
            <a:ext cx="1221650" cy="1335137"/>
          </a:xfrm>
          <a:custGeom>
            <a:avLst/>
            <a:gdLst/>
            <a:ahLst/>
            <a:cxnLst/>
            <a:rect r="r" b="b" t="t" l="l"/>
            <a:pathLst>
              <a:path h="1335137" w="1221650">
                <a:moveTo>
                  <a:pt x="0" y="0"/>
                </a:moveTo>
                <a:lnTo>
                  <a:pt x="1221650" y="0"/>
                </a:lnTo>
                <a:lnTo>
                  <a:pt x="1221650" y="1335136"/>
                </a:lnTo>
                <a:lnTo>
                  <a:pt x="0" y="1335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5"/>
            <a:stretch>
              <a:fillRect l="0" t="0" r="0" b="0"/>
            </a:stretch>
          </a:blipFill>
        </p:spPr>
      </p:sp>
      <p:sp>
        <p:nvSpPr>
          <p:cNvPr name="Freeform 5" id="5"/>
          <p:cNvSpPr/>
          <p:nvPr/>
        </p:nvSpPr>
        <p:spPr>
          <a:xfrm flipH="false" flipV="false" rot="0">
            <a:off x="-107887" y="1775083"/>
            <a:ext cx="17978012" cy="9033951"/>
          </a:xfrm>
          <a:custGeom>
            <a:avLst/>
            <a:gdLst/>
            <a:ahLst/>
            <a:cxnLst/>
            <a:rect r="r" b="b" t="t" l="l"/>
            <a:pathLst>
              <a:path h="9033951" w="17978012">
                <a:moveTo>
                  <a:pt x="0" y="0"/>
                </a:moveTo>
                <a:lnTo>
                  <a:pt x="17978012" y="0"/>
                </a:lnTo>
                <a:lnTo>
                  <a:pt x="17978012" y="9033951"/>
                </a:lnTo>
                <a:lnTo>
                  <a:pt x="0" y="9033951"/>
                </a:lnTo>
                <a:lnTo>
                  <a:pt x="0" y="0"/>
                </a:lnTo>
                <a:close/>
              </a:path>
            </a:pathLst>
          </a:custGeom>
          <a:blipFill>
            <a:blip r:embed="rId6"/>
            <a:stretch>
              <a:fillRect l="0" t="0" r="0" b="0"/>
            </a:stretch>
          </a:blipFill>
        </p:spPr>
      </p:sp>
      <p:sp>
        <p:nvSpPr>
          <p:cNvPr name="TextBox 6" id="6"/>
          <p:cNvSpPr txBox="true"/>
          <p:nvPr/>
        </p:nvSpPr>
        <p:spPr>
          <a:xfrm rot="0">
            <a:off x="1703160" y="570106"/>
            <a:ext cx="3700512" cy="1688756"/>
          </a:xfrm>
          <a:prstGeom prst="rect">
            <a:avLst/>
          </a:prstGeom>
        </p:spPr>
        <p:txBody>
          <a:bodyPr anchor="t" rtlCol="false" tIns="0" lIns="0" bIns="0" rIns="0">
            <a:spAutoFit/>
          </a:bodyPr>
          <a:lstStyle/>
          <a:p>
            <a:pPr algn="l">
              <a:lnSpc>
                <a:spcPts val="6166"/>
              </a:lnSpc>
            </a:pPr>
            <a:r>
              <a:rPr lang="en-US" sz="5657" spc="-282" b="true">
                <a:solidFill>
                  <a:srgbClr val="9A3F2B"/>
                </a:solidFill>
                <a:latin typeface="Myriad Bold"/>
                <a:ea typeface="Myriad Bold"/>
                <a:cs typeface="Myriad Bold"/>
                <a:sym typeface="Myriad Bold"/>
              </a:rPr>
              <a:t>CONTENT</a:t>
            </a:r>
          </a:p>
          <a:p>
            <a:pPr algn="l">
              <a:lnSpc>
                <a:spcPts val="6166"/>
              </a:lnSpc>
            </a:pPr>
            <a:r>
              <a:rPr lang="en-US" sz="5657" spc="-282">
                <a:solidFill>
                  <a:srgbClr val="DDAA2B"/>
                </a:solidFill>
                <a:latin typeface="Myriad"/>
                <a:ea typeface="Myriad"/>
                <a:cs typeface="Myriad"/>
                <a:sym typeface="Myriad"/>
              </a:rPr>
              <a:t>CALENDER</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14194" y="8242611"/>
            <a:ext cx="1221650" cy="1335137"/>
          </a:xfrm>
          <a:custGeom>
            <a:avLst/>
            <a:gdLst/>
            <a:ahLst/>
            <a:cxnLst/>
            <a:rect r="r" b="b" t="t" l="l"/>
            <a:pathLst>
              <a:path h="1335137" w="1221650">
                <a:moveTo>
                  <a:pt x="0" y="0"/>
                </a:moveTo>
                <a:lnTo>
                  <a:pt x="1221650" y="0"/>
                </a:lnTo>
                <a:lnTo>
                  <a:pt x="1221650" y="1335137"/>
                </a:lnTo>
                <a:lnTo>
                  <a:pt x="0" y="1335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5"/>
            <a:stretch>
              <a:fillRect l="0" t="0" r="0" b="0"/>
            </a:stretch>
          </a:blipFill>
        </p:spPr>
      </p:sp>
      <p:sp>
        <p:nvSpPr>
          <p:cNvPr name="Freeform 5" id="5"/>
          <p:cNvSpPr/>
          <p:nvPr/>
        </p:nvSpPr>
        <p:spPr>
          <a:xfrm flipH="false" flipV="false" rot="0">
            <a:off x="-422043" y="1438297"/>
            <a:ext cx="19132086" cy="9398637"/>
          </a:xfrm>
          <a:custGeom>
            <a:avLst/>
            <a:gdLst/>
            <a:ahLst/>
            <a:cxnLst/>
            <a:rect r="r" b="b" t="t" l="l"/>
            <a:pathLst>
              <a:path h="9398637" w="19132086">
                <a:moveTo>
                  <a:pt x="0" y="0"/>
                </a:moveTo>
                <a:lnTo>
                  <a:pt x="19132086" y="0"/>
                </a:lnTo>
                <a:lnTo>
                  <a:pt x="19132086" y="9398637"/>
                </a:lnTo>
                <a:lnTo>
                  <a:pt x="0" y="9398637"/>
                </a:lnTo>
                <a:lnTo>
                  <a:pt x="0" y="0"/>
                </a:lnTo>
                <a:close/>
              </a:path>
            </a:pathLst>
          </a:custGeom>
          <a:blipFill>
            <a:blip r:embed="rId6"/>
            <a:stretch>
              <a:fillRect l="0" t="0" r="0" b="0"/>
            </a:stretch>
          </a:blipFill>
        </p:spPr>
      </p:sp>
      <p:sp>
        <p:nvSpPr>
          <p:cNvPr name="TextBox 6" id="6"/>
          <p:cNvSpPr txBox="true"/>
          <p:nvPr/>
        </p:nvSpPr>
        <p:spPr>
          <a:xfrm rot="0">
            <a:off x="1703160" y="570106"/>
            <a:ext cx="3700512" cy="1688756"/>
          </a:xfrm>
          <a:prstGeom prst="rect">
            <a:avLst/>
          </a:prstGeom>
        </p:spPr>
        <p:txBody>
          <a:bodyPr anchor="t" rtlCol="false" tIns="0" lIns="0" bIns="0" rIns="0">
            <a:spAutoFit/>
          </a:bodyPr>
          <a:lstStyle/>
          <a:p>
            <a:pPr algn="l">
              <a:lnSpc>
                <a:spcPts val="6166"/>
              </a:lnSpc>
            </a:pPr>
            <a:r>
              <a:rPr lang="en-US" sz="5657" spc="-282" b="true">
                <a:solidFill>
                  <a:srgbClr val="9A3F2B"/>
                </a:solidFill>
                <a:latin typeface="Myriad Bold"/>
                <a:ea typeface="Myriad Bold"/>
                <a:cs typeface="Myriad Bold"/>
                <a:sym typeface="Myriad Bold"/>
              </a:rPr>
              <a:t>CONTENT</a:t>
            </a:r>
          </a:p>
          <a:p>
            <a:pPr algn="l">
              <a:lnSpc>
                <a:spcPts val="6166"/>
              </a:lnSpc>
            </a:pPr>
            <a:r>
              <a:rPr lang="en-US" sz="5657" spc="-282">
                <a:solidFill>
                  <a:srgbClr val="DDAA2B"/>
                </a:solidFill>
                <a:latin typeface="Myriad"/>
                <a:ea typeface="Myriad"/>
                <a:cs typeface="Myriad"/>
                <a:sym typeface="Myriad"/>
              </a:rPr>
              <a:t>CALENDER</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648475" y="4956922"/>
            <a:ext cx="1221650" cy="1335137"/>
          </a:xfrm>
          <a:custGeom>
            <a:avLst/>
            <a:gdLst/>
            <a:ahLst/>
            <a:cxnLst/>
            <a:rect r="r" b="b" t="t" l="l"/>
            <a:pathLst>
              <a:path h="1335137" w="1221650">
                <a:moveTo>
                  <a:pt x="0" y="0"/>
                </a:moveTo>
                <a:lnTo>
                  <a:pt x="1221650" y="0"/>
                </a:lnTo>
                <a:lnTo>
                  <a:pt x="1221650" y="1335136"/>
                </a:lnTo>
                <a:lnTo>
                  <a:pt x="0" y="1335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5"/>
            <a:stretch>
              <a:fillRect l="0" t="0" r="0" b="0"/>
            </a:stretch>
          </a:blipFill>
        </p:spPr>
      </p:sp>
      <p:sp>
        <p:nvSpPr>
          <p:cNvPr name="Freeform 5" id="5"/>
          <p:cNvSpPr/>
          <p:nvPr/>
        </p:nvSpPr>
        <p:spPr>
          <a:xfrm flipH="false" flipV="false" rot="0">
            <a:off x="11726659" y="2355678"/>
            <a:ext cx="4419720" cy="4580021"/>
          </a:xfrm>
          <a:custGeom>
            <a:avLst/>
            <a:gdLst/>
            <a:ahLst/>
            <a:cxnLst/>
            <a:rect r="r" b="b" t="t" l="l"/>
            <a:pathLst>
              <a:path h="4580021" w="4419720">
                <a:moveTo>
                  <a:pt x="0" y="0"/>
                </a:moveTo>
                <a:lnTo>
                  <a:pt x="4419721" y="0"/>
                </a:lnTo>
                <a:lnTo>
                  <a:pt x="4419721" y="4580021"/>
                </a:lnTo>
                <a:lnTo>
                  <a:pt x="0" y="4580021"/>
                </a:lnTo>
                <a:lnTo>
                  <a:pt x="0" y="0"/>
                </a:lnTo>
                <a:close/>
              </a:path>
            </a:pathLst>
          </a:custGeom>
          <a:blipFill>
            <a:blip r:embed="rId6"/>
            <a:stretch>
              <a:fillRect l="0" t="0" r="0" b="0"/>
            </a:stretch>
          </a:blipFill>
        </p:spPr>
      </p:sp>
      <p:sp>
        <p:nvSpPr>
          <p:cNvPr name="Freeform 6" id="6"/>
          <p:cNvSpPr/>
          <p:nvPr/>
        </p:nvSpPr>
        <p:spPr>
          <a:xfrm flipH="false" flipV="false" rot="0">
            <a:off x="6656922" y="2309707"/>
            <a:ext cx="4567643" cy="4580021"/>
          </a:xfrm>
          <a:custGeom>
            <a:avLst/>
            <a:gdLst/>
            <a:ahLst/>
            <a:cxnLst/>
            <a:rect r="r" b="b" t="t" l="l"/>
            <a:pathLst>
              <a:path h="4580021" w="4567643">
                <a:moveTo>
                  <a:pt x="0" y="0"/>
                </a:moveTo>
                <a:lnTo>
                  <a:pt x="4567642" y="0"/>
                </a:lnTo>
                <a:lnTo>
                  <a:pt x="4567642" y="4580021"/>
                </a:lnTo>
                <a:lnTo>
                  <a:pt x="0" y="4580021"/>
                </a:lnTo>
                <a:lnTo>
                  <a:pt x="0" y="0"/>
                </a:lnTo>
                <a:close/>
              </a:path>
            </a:pathLst>
          </a:custGeom>
          <a:blipFill>
            <a:blip r:embed="rId7"/>
            <a:stretch>
              <a:fillRect l="0" t="0" r="0" b="0"/>
            </a:stretch>
          </a:blipFill>
        </p:spPr>
      </p:sp>
      <p:sp>
        <p:nvSpPr>
          <p:cNvPr name="Freeform 7" id="7"/>
          <p:cNvSpPr/>
          <p:nvPr/>
        </p:nvSpPr>
        <p:spPr>
          <a:xfrm flipH="false" flipV="false" rot="0">
            <a:off x="1703160" y="2309707"/>
            <a:ext cx="4580021" cy="4580021"/>
          </a:xfrm>
          <a:custGeom>
            <a:avLst/>
            <a:gdLst/>
            <a:ahLst/>
            <a:cxnLst/>
            <a:rect r="r" b="b" t="t" l="l"/>
            <a:pathLst>
              <a:path h="4580021" w="4580021">
                <a:moveTo>
                  <a:pt x="0" y="0"/>
                </a:moveTo>
                <a:lnTo>
                  <a:pt x="4580021" y="0"/>
                </a:lnTo>
                <a:lnTo>
                  <a:pt x="4580021" y="4580021"/>
                </a:lnTo>
                <a:lnTo>
                  <a:pt x="0" y="4580021"/>
                </a:lnTo>
                <a:lnTo>
                  <a:pt x="0" y="0"/>
                </a:lnTo>
                <a:close/>
              </a:path>
            </a:pathLst>
          </a:custGeom>
          <a:blipFill>
            <a:blip r:embed="rId8"/>
            <a:stretch>
              <a:fillRect l="0" t="0" r="0" b="0"/>
            </a:stretch>
          </a:blipFill>
        </p:spPr>
      </p:sp>
      <p:sp>
        <p:nvSpPr>
          <p:cNvPr name="TextBox 8" id="8"/>
          <p:cNvSpPr txBox="true"/>
          <p:nvPr/>
        </p:nvSpPr>
        <p:spPr>
          <a:xfrm rot="0">
            <a:off x="1703160" y="674881"/>
            <a:ext cx="5497459" cy="907706"/>
          </a:xfrm>
          <a:prstGeom prst="rect">
            <a:avLst/>
          </a:prstGeom>
        </p:spPr>
        <p:txBody>
          <a:bodyPr anchor="t" rtlCol="false" tIns="0" lIns="0" bIns="0" rIns="0">
            <a:spAutoFit/>
          </a:bodyPr>
          <a:lstStyle/>
          <a:p>
            <a:pPr algn="l">
              <a:lnSpc>
                <a:spcPts val="6166"/>
              </a:lnSpc>
            </a:pPr>
            <a:r>
              <a:rPr lang="en-US" b="true" sz="5657" spc="-282">
                <a:solidFill>
                  <a:srgbClr val="9A3F2B"/>
                </a:solidFill>
                <a:latin typeface="Myriad Bold"/>
                <a:ea typeface="Myriad Bold"/>
                <a:cs typeface="Myriad Bold"/>
                <a:sym typeface="Myriad Bold"/>
              </a:rPr>
              <a:t>CONTENT  </a:t>
            </a:r>
            <a:r>
              <a:rPr lang="en-US" sz="5657" spc="-282">
                <a:solidFill>
                  <a:srgbClr val="DDAA2B"/>
                </a:solidFill>
                <a:latin typeface="Myriad"/>
                <a:ea typeface="Myriad"/>
                <a:cs typeface="Myriad"/>
                <a:sym typeface="Myriad"/>
              </a:rPr>
              <a:t>DESIGN</a:t>
            </a:r>
          </a:p>
        </p:txBody>
      </p:sp>
      <p:sp>
        <p:nvSpPr>
          <p:cNvPr name="TextBox 9" id="9"/>
          <p:cNvSpPr txBox="true"/>
          <p:nvPr/>
        </p:nvSpPr>
        <p:spPr>
          <a:xfrm rot="0">
            <a:off x="6804844" y="7023078"/>
            <a:ext cx="4419720" cy="2911079"/>
          </a:xfrm>
          <a:prstGeom prst="rect">
            <a:avLst/>
          </a:prstGeom>
        </p:spPr>
        <p:txBody>
          <a:bodyPr anchor="t" rtlCol="false" tIns="0" lIns="0" bIns="0" rIns="0">
            <a:spAutoFit/>
          </a:bodyPr>
          <a:lstStyle/>
          <a:p>
            <a:pPr algn="just" rtl="true">
              <a:lnSpc>
                <a:spcPts val="2296"/>
              </a:lnSpc>
            </a:pPr>
            <a:r>
              <a:rPr lang="ar-EG" sz="1640">
                <a:solidFill>
                  <a:srgbClr val="9A3F2B"/>
                </a:solidFill>
                <a:latin typeface="Lazord Sans Serif"/>
                <a:ea typeface="Lazord Sans Serif"/>
                <a:cs typeface="Lazord Sans Serif"/>
                <a:sym typeface="Lazord Sans Serif"/>
                <a:rtl val="true"/>
              </a:rPr>
              <a:t>زبادي بلدي هو الاختيار المثالي لأولادك علشان يبدأوا يومهم في المدرسة بشكل صحي ومليء بالطاقة. مكوناته طبيعية </a:t>
            </a:r>
            <a:r>
              <a:rPr lang="en-US" sz="1640">
                <a:solidFill>
                  <a:srgbClr val="9A3F2B"/>
                </a:solidFill>
                <a:latin typeface="Lazord Sans Serif"/>
                <a:ea typeface="Lazord Sans Serif"/>
                <a:cs typeface="Lazord Sans Serif"/>
                <a:sym typeface="Lazord Sans Serif"/>
              </a:rPr>
              <a:t>100</a:t>
            </a:r>
            <a:r>
              <a:rPr lang="ar-EG" sz="1640">
                <a:solidFill>
                  <a:srgbClr val="9A3F2B"/>
                </a:solidFill>
                <a:latin typeface="Lazord Sans Serif"/>
                <a:ea typeface="Lazord Sans Serif"/>
                <a:cs typeface="Lazord Sans Serif"/>
                <a:sym typeface="Lazord Sans Serif"/>
                <a:rtl val="true"/>
              </a:rPr>
              <a:t>% وطعمه لذيذ!</a:t>
            </a:r>
          </a:p>
          <a:p>
            <a:pPr algn="just">
              <a:lnSpc>
                <a:spcPts val="2296"/>
              </a:lnSpc>
            </a:pPr>
            <a:r>
              <a:rPr lang="ar-EG" sz="1640">
                <a:solidFill>
                  <a:srgbClr val="9A3F2B"/>
                </a:solidFill>
                <a:latin typeface="Lazord Sans Serif"/>
                <a:ea typeface="Lazord Sans Serif"/>
                <a:cs typeface="Lazord Sans Serif"/>
                <a:sym typeface="Lazord Sans Serif"/>
                <a:rtl val="true"/>
              </a:rPr>
              <a:t>كلمنا دلوقتي علي: </a:t>
            </a:r>
            <a:r>
              <a:rPr lang="en-US" sz="1640">
                <a:solidFill>
                  <a:srgbClr val="9A3F2B"/>
                </a:solidFill>
                <a:latin typeface="Lazord Sans Serif"/>
                <a:ea typeface="Lazord Sans Serif"/>
                <a:cs typeface="Lazord Sans Serif"/>
                <a:sym typeface="Lazord Sans Serif"/>
              </a:rPr>
              <a:t>0123456789</a:t>
            </a:r>
            <a:r>
              <a:rPr lang="ar-EG" sz="1640">
                <a:solidFill>
                  <a:srgbClr val="9A3F2B"/>
                </a:solidFill>
                <a:latin typeface="Lazord Sans Serif"/>
                <a:ea typeface="Lazord Sans Serif"/>
                <a:cs typeface="Lazord Sans Serif"/>
                <a:sym typeface="Lazord Sans Serif"/>
                <a:rtl val="true"/>
              </a:rPr>
              <a:t>  نوصلك لحد بيتك</a:t>
            </a:r>
            <a:r>
              <a:rPr lang="en-US" sz="1640">
                <a:solidFill>
                  <a:srgbClr val="9A3F2B"/>
                </a:solidFill>
                <a:latin typeface="Lazord Sans Serif"/>
                <a:ea typeface="Lazord Sans Serif"/>
                <a:cs typeface="Lazord Sans Serif"/>
                <a:sym typeface="Lazord Sans Serif"/>
              </a:rPr>
              <a:t>.</a:t>
            </a:r>
          </a:p>
          <a:p>
            <a:pPr algn="just">
              <a:lnSpc>
                <a:spcPts val="2296"/>
              </a:lnSpc>
            </a:pPr>
          </a:p>
          <a:p>
            <a:pPr algn="just">
              <a:lnSpc>
                <a:spcPts val="2296"/>
              </a:lnSpc>
            </a:pPr>
            <a:r>
              <a:rPr lang="en-US" sz="1640">
                <a:solidFill>
                  <a:srgbClr val="9A3F2B"/>
                </a:solidFill>
                <a:latin typeface="Myriad"/>
                <a:ea typeface="Myriad"/>
                <a:cs typeface="Myriad"/>
                <a:sym typeface="Myriad"/>
              </a:rPr>
              <a:t>Baladi Yogurt is the perfect choice for your kids to start their school day in a healthy and energetic way. Made with 100% natural ingredients and tastes delicious!   Call us on: 0123456789</a:t>
            </a:r>
          </a:p>
          <a:p>
            <a:pPr algn="just">
              <a:lnSpc>
                <a:spcPts val="2296"/>
              </a:lnSpc>
              <a:spcBef>
                <a:spcPct val="0"/>
              </a:spcBef>
            </a:pPr>
          </a:p>
        </p:txBody>
      </p:sp>
      <p:sp>
        <p:nvSpPr>
          <p:cNvPr name="TextBox 10" id="10"/>
          <p:cNvSpPr txBox="true"/>
          <p:nvPr/>
        </p:nvSpPr>
        <p:spPr>
          <a:xfrm rot="0">
            <a:off x="11726659" y="7023078"/>
            <a:ext cx="4419720" cy="2911079"/>
          </a:xfrm>
          <a:prstGeom prst="rect">
            <a:avLst/>
          </a:prstGeom>
        </p:spPr>
        <p:txBody>
          <a:bodyPr anchor="t" rtlCol="false" tIns="0" lIns="0" bIns="0" rIns="0">
            <a:spAutoFit/>
          </a:bodyPr>
          <a:lstStyle/>
          <a:p>
            <a:pPr algn="just" rtl="true">
              <a:lnSpc>
                <a:spcPts val="2296"/>
              </a:lnSpc>
            </a:pPr>
            <a:r>
              <a:rPr lang="ar-EG" sz="1640">
                <a:solidFill>
                  <a:srgbClr val="9A3F2B"/>
                </a:solidFill>
                <a:latin typeface="Lazord Sans Serif"/>
                <a:ea typeface="Lazord Sans Serif"/>
                <a:cs typeface="Lazord Sans Serif"/>
                <a:sym typeface="Lazord Sans Serif"/>
                <a:rtl val="true"/>
              </a:rPr>
              <a:t>لبن بلدي غني بالكالسيوم والمعادن والفيتامينات اللي بتدعم صحة ونمو أولادك. احرص على تقديم كوب لبن طبيعي يوميًا لأفضل رعاية لهم.</a:t>
            </a:r>
          </a:p>
          <a:p>
            <a:pPr algn="just" rtl="true">
              <a:lnSpc>
                <a:spcPts val="2296"/>
              </a:lnSpc>
            </a:pPr>
            <a:r>
              <a:rPr lang="ar-EG" sz="1640">
                <a:solidFill>
                  <a:srgbClr val="9A3F2B"/>
                </a:solidFill>
                <a:latin typeface="Lazord Sans Serif"/>
                <a:ea typeface="Lazord Sans Serif"/>
                <a:cs typeface="Lazord Sans Serif"/>
                <a:sym typeface="Lazord Sans Serif"/>
                <a:rtl val="true"/>
              </a:rPr>
              <a:t>كلمنا دلوقتي علي: </a:t>
            </a:r>
            <a:r>
              <a:rPr lang="en-US" sz="1640">
                <a:solidFill>
                  <a:srgbClr val="9A3F2B"/>
                </a:solidFill>
                <a:latin typeface="Lazord Sans Serif"/>
                <a:ea typeface="Lazord Sans Serif"/>
                <a:cs typeface="Lazord Sans Serif"/>
                <a:sym typeface="Lazord Sans Serif"/>
              </a:rPr>
              <a:t>0123456789</a:t>
            </a:r>
            <a:r>
              <a:rPr lang="ar-EG" sz="1640">
                <a:solidFill>
                  <a:srgbClr val="9A3F2B"/>
                </a:solidFill>
                <a:latin typeface="Lazord Sans Serif"/>
                <a:ea typeface="Lazord Sans Serif"/>
                <a:cs typeface="Lazord Sans Serif"/>
                <a:sym typeface="Lazord Sans Serif"/>
                <a:rtl val="true"/>
              </a:rPr>
              <a:t>  نوصلك لحد بيتك.</a:t>
            </a:r>
          </a:p>
          <a:p>
            <a:pPr algn="just" rtl="true">
              <a:lnSpc>
                <a:spcPts val="2296"/>
              </a:lnSpc>
            </a:pPr>
          </a:p>
          <a:p>
            <a:pPr algn="just" rtl="true">
              <a:lnSpc>
                <a:spcPts val="2296"/>
              </a:lnSpc>
            </a:pPr>
            <a:r>
              <a:rPr lang="en-US" sz="1640">
                <a:solidFill>
                  <a:srgbClr val="9A3F2B"/>
                </a:solidFill>
                <a:latin typeface="Myriad"/>
                <a:ea typeface="Myriad"/>
                <a:cs typeface="Myriad"/>
                <a:sym typeface="Myriad"/>
              </a:rPr>
              <a:t>Baladi Milk is rich in calcium, minerals, and vitamins that support your children’s health and growth. Make sure to offer them a glass of natural milk daily for the best care</a:t>
            </a:r>
            <a:r>
              <a:rPr lang="ar-EG" sz="1640">
                <a:solidFill>
                  <a:srgbClr val="9A3F2B"/>
                </a:solidFill>
                <a:latin typeface="Myriad"/>
                <a:ea typeface="Myriad"/>
                <a:cs typeface="Myriad"/>
                <a:sym typeface="Myriad"/>
                <a:rtl val="true"/>
              </a:rPr>
              <a:t>.</a:t>
            </a:r>
          </a:p>
          <a:p>
            <a:pPr algn="just">
              <a:lnSpc>
                <a:spcPts val="2296"/>
              </a:lnSpc>
              <a:spcBef>
                <a:spcPct val="0"/>
              </a:spcBef>
            </a:pPr>
            <a:r>
              <a:rPr lang="en-US" sz="1640">
                <a:solidFill>
                  <a:srgbClr val="9A3F2B"/>
                </a:solidFill>
                <a:latin typeface="Myriad"/>
                <a:ea typeface="Myriad"/>
                <a:cs typeface="Myriad"/>
                <a:sym typeface="Myriad"/>
              </a:rPr>
              <a:t>Call us on: 0123456789</a:t>
            </a:r>
          </a:p>
        </p:txBody>
      </p:sp>
      <p:sp>
        <p:nvSpPr>
          <p:cNvPr name="TextBox 11" id="11"/>
          <p:cNvSpPr txBox="true"/>
          <p:nvPr/>
        </p:nvSpPr>
        <p:spPr>
          <a:xfrm rot="0">
            <a:off x="1703160" y="6984978"/>
            <a:ext cx="4419720" cy="3246994"/>
          </a:xfrm>
          <a:prstGeom prst="rect">
            <a:avLst/>
          </a:prstGeom>
        </p:spPr>
        <p:txBody>
          <a:bodyPr anchor="t" rtlCol="false" tIns="0" lIns="0" bIns="0" rIns="0">
            <a:spAutoFit/>
          </a:bodyPr>
          <a:lstStyle/>
          <a:p>
            <a:pPr algn="just" rtl="true">
              <a:lnSpc>
                <a:spcPts val="2156"/>
              </a:lnSpc>
            </a:pPr>
            <a:r>
              <a:rPr lang="ar-EG" sz="1540">
                <a:solidFill>
                  <a:srgbClr val="9A3F2B"/>
                </a:solidFill>
                <a:latin typeface="Lazord Sans Serif"/>
                <a:ea typeface="Lazord Sans Serif"/>
                <a:cs typeface="Lazord Sans Serif"/>
                <a:sym typeface="Lazord Sans Serif"/>
                <a:rtl val="true"/>
              </a:rPr>
              <a:t>% شركة بلدي بتقدملكم منتجات ألبان طبیعیة وطازجة </a:t>
            </a:r>
            <a:r>
              <a:rPr lang="en-US" sz="1540">
                <a:solidFill>
                  <a:srgbClr val="9A3F2B"/>
                </a:solidFill>
                <a:latin typeface="Lazord Sans Serif"/>
                <a:ea typeface="Lazord Sans Serif"/>
                <a:cs typeface="Lazord Sans Serif"/>
                <a:sym typeface="Lazord Sans Serif"/>
              </a:rPr>
              <a:t>100</a:t>
            </a:r>
          </a:p>
          <a:p>
            <a:pPr algn="just" rtl="true">
              <a:lnSpc>
                <a:spcPts val="2156"/>
              </a:lnSpc>
            </a:pPr>
            <a:r>
              <a:rPr lang="ar-EG" sz="1540">
                <a:solidFill>
                  <a:srgbClr val="9A3F2B"/>
                </a:solidFill>
                <a:latin typeface="Lazord Sans Serif"/>
                <a:ea typeface="Lazord Sans Serif"/>
                <a:cs typeface="Lazord Sans Serif"/>
                <a:sym typeface="Lazord Sans Serif"/>
                <a:rtl val="true"/>
              </a:rPr>
              <a:t>، مباشرة من مزارعنا لأبواب بیوتكم. ھدفنا إنك تستمتع</a:t>
            </a:r>
          </a:p>
          <a:p>
            <a:pPr algn="just" rtl="true">
              <a:lnSpc>
                <a:spcPts val="2016"/>
              </a:lnSpc>
            </a:pPr>
            <a:r>
              <a:rPr lang="ar-EG" sz="1440">
                <a:solidFill>
                  <a:srgbClr val="9A3F2B"/>
                </a:solidFill>
                <a:latin typeface="Lazord Sans Serif"/>
                <a:ea typeface="Lazord Sans Serif"/>
                <a:cs typeface="Lazord Sans Serif"/>
                <a:sym typeface="Lazord Sans Serif"/>
                <a:rtl val="true"/>
              </a:rPr>
              <a:t>بأحلى طعم وأعلى جودة، وكل منتجاتنا مضمونة بدون مواد</a:t>
            </a:r>
          </a:p>
          <a:p>
            <a:pPr algn="just" rtl="true">
              <a:lnSpc>
                <a:spcPts val="2156"/>
              </a:lnSpc>
            </a:pPr>
            <a:r>
              <a:rPr lang="ar-EG" sz="1540">
                <a:solidFill>
                  <a:srgbClr val="9A3F2B"/>
                </a:solidFill>
                <a:latin typeface="Lazord Sans Serif"/>
                <a:ea typeface="Lazord Sans Serif"/>
                <a:cs typeface="Lazord Sans Serif"/>
                <a:sym typeface="Lazord Sans Serif"/>
                <a:rtl val="true"/>
              </a:rPr>
              <a:t>حافظة أو صناعیة.</a:t>
            </a:r>
          </a:p>
          <a:p>
            <a:pPr algn="just" rtl="true">
              <a:lnSpc>
                <a:spcPts val="2296"/>
              </a:lnSpc>
            </a:pPr>
            <a:r>
              <a:rPr lang="ar-EG" sz="1640">
                <a:solidFill>
                  <a:srgbClr val="9A3F2B"/>
                </a:solidFill>
                <a:latin typeface="Lazord Sans Serif"/>
                <a:ea typeface="Lazord Sans Serif"/>
                <a:cs typeface="Lazord Sans Serif"/>
                <a:sym typeface="Lazord Sans Serif"/>
                <a:rtl val="true"/>
              </a:rPr>
              <a:t>كلمنا دلوقتي علي: </a:t>
            </a:r>
            <a:r>
              <a:rPr lang="en-US" sz="1640">
                <a:solidFill>
                  <a:srgbClr val="9A3F2B"/>
                </a:solidFill>
                <a:latin typeface="Lazord Sans Serif"/>
                <a:ea typeface="Lazord Sans Serif"/>
                <a:cs typeface="Lazord Sans Serif"/>
                <a:sym typeface="Lazord Sans Serif"/>
              </a:rPr>
              <a:t>0123456789</a:t>
            </a:r>
            <a:r>
              <a:rPr lang="ar-EG" sz="1640">
                <a:solidFill>
                  <a:srgbClr val="9A3F2B"/>
                </a:solidFill>
                <a:latin typeface="Lazord Sans Serif"/>
                <a:ea typeface="Lazord Sans Serif"/>
                <a:cs typeface="Lazord Sans Serif"/>
                <a:sym typeface="Lazord Sans Serif"/>
                <a:rtl val="true"/>
              </a:rPr>
              <a:t> نوصلك لحد بیتك.</a:t>
            </a:r>
          </a:p>
          <a:p>
            <a:pPr algn="just" rtl="true">
              <a:lnSpc>
                <a:spcPts val="2156"/>
              </a:lnSpc>
            </a:pPr>
            <a:r>
              <a:rPr lang="en-US" sz="1540">
                <a:solidFill>
                  <a:srgbClr val="9A3F2B"/>
                </a:solidFill>
                <a:latin typeface="Myriad"/>
                <a:ea typeface="Myriad"/>
                <a:cs typeface="Myriad"/>
                <a:sym typeface="Myriad"/>
              </a:rPr>
              <a:t>Baladi Dairy offers 100% natural and fresh</a:t>
            </a:r>
          </a:p>
          <a:p>
            <a:pPr algn="just" rtl="true">
              <a:lnSpc>
                <a:spcPts val="2156"/>
              </a:lnSpc>
            </a:pPr>
            <a:r>
              <a:rPr lang="en-US" sz="1540">
                <a:solidFill>
                  <a:srgbClr val="9A3F2B"/>
                </a:solidFill>
                <a:latin typeface="Myriad"/>
                <a:ea typeface="Myriad"/>
                <a:cs typeface="Myriad"/>
                <a:sym typeface="Myriad"/>
              </a:rPr>
              <a:t>dairy products, straight from our farms to</a:t>
            </a:r>
          </a:p>
          <a:p>
            <a:pPr algn="just" rtl="true">
              <a:lnSpc>
                <a:spcPts val="2156"/>
              </a:lnSpc>
            </a:pPr>
            <a:r>
              <a:rPr lang="en-US" sz="1540">
                <a:solidFill>
                  <a:srgbClr val="9A3F2B"/>
                </a:solidFill>
                <a:latin typeface="Myriad"/>
                <a:ea typeface="Myriad"/>
                <a:cs typeface="Myriad"/>
                <a:sym typeface="Myriad"/>
              </a:rPr>
              <a:t>your doorstep. Our goal is to provide you</a:t>
            </a:r>
          </a:p>
          <a:p>
            <a:pPr algn="just" rtl="true">
              <a:lnSpc>
                <a:spcPts val="2156"/>
              </a:lnSpc>
            </a:pPr>
            <a:r>
              <a:rPr lang="en-US" sz="1540">
                <a:solidFill>
                  <a:srgbClr val="9A3F2B"/>
                </a:solidFill>
                <a:latin typeface="Myriad"/>
                <a:ea typeface="Myriad"/>
                <a:cs typeface="Myriad"/>
                <a:sym typeface="Myriad"/>
              </a:rPr>
              <a:t>with the best taste and highest quality</a:t>
            </a:r>
            <a:r>
              <a:rPr lang="ar-EG" sz="1540">
                <a:solidFill>
                  <a:srgbClr val="9A3F2B"/>
                </a:solidFill>
                <a:latin typeface="Myriad"/>
                <a:ea typeface="Myriad"/>
                <a:cs typeface="Myriad"/>
                <a:sym typeface="Myriad"/>
                <a:rtl val="true"/>
              </a:rPr>
              <a:t>,</a:t>
            </a:r>
          </a:p>
          <a:p>
            <a:pPr algn="just" rtl="true">
              <a:lnSpc>
                <a:spcPts val="2156"/>
              </a:lnSpc>
            </a:pPr>
            <a:r>
              <a:rPr lang="en-US" sz="1540">
                <a:solidFill>
                  <a:srgbClr val="9A3F2B"/>
                </a:solidFill>
                <a:latin typeface="Myriad"/>
                <a:ea typeface="Myriad"/>
                <a:cs typeface="Myriad"/>
                <a:sym typeface="Myriad"/>
              </a:rPr>
              <a:t>guaranteed without any preservatives or</a:t>
            </a:r>
          </a:p>
          <a:p>
            <a:pPr algn="just" rtl="true">
              <a:lnSpc>
                <a:spcPts val="2156"/>
              </a:lnSpc>
            </a:pPr>
            <a:r>
              <a:rPr lang="en-US" sz="1540">
                <a:solidFill>
                  <a:srgbClr val="9A3F2B"/>
                </a:solidFill>
                <a:latin typeface="Myriad"/>
                <a:ea typeface="Myriad"/>
                <a:cs typeface="Myriad"/>
                <a:sym typeface="Myriad"/>
              </a:rPr>
              <a:t>artificial ingredients.Call us on: 0123456789</a:t>
            </a:r>
          </a:p>
          <a:p>
            <a:pPr algn="just">
              <a:lnSpc>
                <a:spcPts val="2156"/>
              </a:lnSpc>
              <a:spcBef>
                <a:spcPct val="0"/>
              </a:spcBef>
            </a:pPr>
          </a:p>
        </p:txBody>
      </p:sp>
      <p:sp>
        <p:nvSpPr>
          <p:cNvPr name="TextBox 12" id="12"/>
          <p:cNvSpPr txBox="true"/>
          <p:nvPr/>
        </p:nvSpPr>
        <p:spPr>
          <a:xfrm rot="0">
            <a:off x="11726659" y="1616942"/>
            <a:ext cx="1265341" cy="692765"/>
          </a:xfrm>
          <a:prstGeom prst="rect">
            <a:avLst/>
          </a:prstGeom>
        </p:spPr>
        <p:txBody>
          <a:bodyPr anchor="t" rtlCol="false" tIns="0" lIns="0" bIns="0" rIns="0">
            <a:spAutoFit/>
          </a:bodyPr>
          <a:lstStyle/>
          <a:p>
            <a:pPr algn="ctr">
              <a:lnSpc>
                <a:spcPts val="4637"/>
              </a:lnSpc>
              <a:spcBef>
                <a:spcPct val="0"/>
              </a:spcBef>
            </a:pPr>
            <a:r>
              <a:rPr lang="en-US" b="true" sz="3312">
                <a:solidFill>
                  <a:srgbClr val="2BB671"/>
                </a:solidFill>
                <a:latin typeface="Lazord Sans Serif Bold"/>
                <a:ea typeface="Lazord Sans Serif Bold"/>
                <a:cs typeface="Lazord Sans Serif Bold"/>
                <a:sym typeface="Lazord Sans Serif Bold"/>
              </a:rPr>
              <a:t>Post 3</a:t>
            </a:r>
          </a:p>
        </p:txBody>
      </p:sp>
      <p:sp>
        <p:nvSpPr>
          <p:cNvPr name="TextBox 13" id="13"/>
          <p:cNvSpPr txBox="true"/>
          <p:nvPr/>
        </p:nvSpPr>
        <p:spPr>
          <a:xfrm rot="0">
            <a:off x="6645320" y="1616942"/>
            <a:ext cx="1268244" cy="692765"/>
          </a:xfrm>
          <a:prstGeom prst="rect">
            <a:avLst/>
          </a:prstGeom>
        </p:spPr>
        <p:txBody>
          <a:bodyPr anchor="t" rtlCol="false" tIns="0" lIns="0" bIns="0" rIns="0">
            <a:spAutoFit/>
          </a:bodyPr>
          <a:lstStyle/>
          <a:p>
            <a:pPr algn="ctr">
              <a:lnSpc>
                <a:spcPts val="4637"/>
              </a:lnSpc>
              <a:spcBef>
                <a:spcPct val="0"/>
              </a:spcBef>
            </a:pPr>
            <a:r>
              <a:rPr lang="en-US" b="true" sz="3312">
                <a:solidFill>
                  <a:srgbClr val="2BB671"/>
                </a:solidFill>
                <a:latin typeface="Lazord Sans Serif Bold"/>
                <a:ea typeface="Lazord Sans Serif Bold"/>
                <a:cs typeface="Lazord Sans Serif Bold"/>
                <a:sym typeface="Lazord Sans Serif Bold"/>
              </a:rPr>
              <a:t>Post 2</a:t>
            </a:r>
          </a:p>
        </p:txBody>
      </p:sp>
      <p:sp>
        <p:nvSpPr>
          <p:cNvPr name="TextBox 14" id="14"/>
          <p:cNvSpPr txBox="true"/>
          <p:nvPr/>
        </p:nvSpPr>
        <p:spPr>
          <a:xfrm rot="0">
            <a:off x="1703160" y="1616942"/>
            <a:ext cx="1150945" cy="692765"/>
          </a:xfrm>
          <a:prstGeom prst="rect">
            <a:avLst/>
          </a:prstGeom>
        </p:spPr>
        <p:txBody>
          <a:bodyPr anchor="t" rtlCol="false" tIns="0" lIns="0" bIns="0" rIns="0">
            <a:spAutoFit/>
          </a:bodyPr>
          <a:lstStyle/>
          <a:p>
            <a:pPr algn="ctr">
              <a:lnSpc>
                <a:spcPts val="4637"/>
              </a:lnSpc>
              <a:spcBef>
                <a:spcPct val="0"/>
              </a:spcBef>
            </a:pPr>
            <a:r>
              <a:rPr lang="en-US" b="true" sz="3312">
                <a:solidFill>
                  <a:srgbClr val="2BB671"/>
                </a:solidFill>
                <a:latin typeface="Lazord Sans Serif Bold"/>
                <a:ea typeface="Lazord Sans Serif Bold"/>
                <a:cs typeface="Lazord Sans Serif Bold"/>
                <a:sym typeface="Lazord Sans Serif Bold"/>
              </a:rPr>
              <a:t>Post 1</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786442">
            <a:off x="7069498" y="1038948"/>
            <a:ext cx="5199654" cy="1145652"/>
          </a:xfrm>
          <a:custGeom>
            <a:avLst/>
            <a:gdLst/>
            <a:ahLst/>
            <a:cxnLst/>
            <a:rect r="r" b="b" t="t" l="l"/>
            <a:pathLst>
              <a:path h="1145652" w="5199654">
                <a:moveTo>
                  <a:pt x="0" y="0"/>
                </a:moveTo>
                <a:lnTo>
                  <a:pt x="5199654" y="0"/>
                </a:lnTo>
                <a:lnTo>
                  <a:pt x="5199654" y="1145652"/>
                </a:lnTo>
                <a:lnTo>
                  <a:pt x="0" y="1145652"/>
                </a:lnTo>
                <a:lnTo>
                  <a:pt x="0" y="0"/>
                </a:lnTo>
                <a:close/>
              </a:path>
            </a:pathLst>
          </a:custGeom>
          <a:blipFill>
            <a:blip r:embed="rId3">
              <a:extLst>
                <a:ext uri="{96DAC541-7B7A-43D3-8B79-37D633B846F1}">
                  <asvg:svgBlip xmlns:asvg="http://schemas.microsoft.com/office/drawing/2016/SVG/main" r:embed="rId4"/>
                </a:ext>
              </a:extLst>
            </a:blip>
            <a:stretch>
              <a:fillRect l="0" t="0" r="0" b="-46604"/>
            </a:stretch>
          </a:blipFill>
        </p:spPr>
      </p:sp>
      <p:sp>
        <p:nvSpPr>
          <p:cNvPr name="TextBox 4" id="4"/>
          <p:cNvSpPr txBox="true"/>
          <p:nvPr/>
        </p:nvSpPr>
        <p:spPr>
          <a:xfrm rot="0">
            <a:off x="7761675" y="968133"/>
            <a:ext cx="9805756" cy="877645"/>
          </a:xfrm>
          <a:prstGeom prst="rect">
            <a:avLst/>
          </a:prstGeom>
        </p:spPr>
        <p:txBody>
          <a:bodyPr anchor="t" rtlCol="false" tIns="0" lIns="0" bIns="0" rIns="0">
            <a:spAutoFit/>
          </a:bodyPr>
          <a:lstStyle/>
          <a:p>
            <a:pPr algn="l">
              <a:lnSpc>
                <a:spcPts val="7065"/>
              </a:lnSpc>
            </a:pPr>
            <a:r>
              <a:rPr lang="en-US" sz="5047">
                <a:solidFill>
                  <a:srgbClr val="E44D9A"/>
                </a:solidFill>
                <a:latin typeface="Pluma Bold"/>
                <a:ea typeface="Pluma Bold"/>
                <a:cs typeface="Pluma Bold"/>
                <a:sym typeface="Pluma Bold"/>
              </a:rPr>
              <a:t>advertisement</a:t>
            </a:r>
          </a:p>
        </p:txBody>
      </p:sp>
      <p:sp>
        <p:nvSpPr>
          <p:cNvPr name="Freeform 5" id="5"/>
          <p:cNvSpPr/>
          <p:nvPr/>
        </p:nvSpPr>
        <p:spPr>
          <a:xfrm flipH="false" flipV="false" rot="0">
            <a:off x="5542508" y="1017283"/>
            <a:ext cx="2054190" cy="665044"/>
          </a:xfrm>
          <a:custGeom>
            <a:avLst/>
            <a:gdLst/>
            <a:ahLst/>
            <a:cxnLst/>
            <a:rect r="r" b="b" t="t" l="l"/>
            <a:pathLst>
              <a:path h="665044" w="2054190">
                <a:moveTo>
                  <a:pt x="0" y="0"/>
                </a:moveTo>
                <a:lnTo>
                  <a:pt x="2054190" y="0"/>
                </a:lnTo>
                <a:lnTo>
                  <a:pt x="2054190" y="665044"/>
                </a:lnTo>
                <a:lnTo>
                  <a:pt x="0" y="665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87304" y="5050094"/>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889113" y="6740696"/>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353399" y="8156917"/>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4451326">
            <a:off x="-130096" y="-2885995"/>
            <a:ext cx="3140118" cy="6176670"/>
          </a:xfrm>
          <a:custGeom>
            <a:avLst/>
            <a:gdLst/>
            <a:ahLst/>
            <a:cxnLst/>
            <a:rect r="r" b="b" t="t" l="l"/>
            <a:pathLst>
              <a:path h="6176670" w="3140118">
                <a:moveTo>
                  <a:pt x="0" y="0"/>
                </a:moveTo>
                <a:lnTo>
                  <a:pt x="3140118" y="0"/>
                </a:lnTo>
                <a:lnTo>
                  <a:pt x="3140118" y="6176670"/>
                </a:lnTo>
                <a:lnTo>
                  <a:pt x="0" y="6176670"/>
                </a:lnTo>
                <a:lnTo>
                  <a:pt x="0" y="0"/>
                </a:lnTo>
                <a:close/>
              </a:path>
            </a:pathLst>
          </a:custGeom>
          <a:blipFill>
            <a:blip r:embed="rId9">
              <a:extLst>
                <a:ext uri="{96DAC541-7B7A-43D3-8B79-37D633B846F1}">
                  <asvg:svgBlip xmlns:asvg="http://schemas.microsoft.com/office/drawing/2016/SVG/main" r:embed="rId10"/>
                </a:ext>
              </a:extLst>
            </a:blip>
            <a:stretch>
              <a:fillRect l="-43773" t="-4058" r="-30464" b="0"/>
            </a:stretch>
          </a:blipFill>
        </p:spPr>
      </p:sp>
      <p:sp>
        <p:nvSpPr>
          <p:cNvPr name="Freeform 10" id="10"/>
          <p:cNvSpPr/>
          <p:nvPr/>
        </p:nvSpPr>
        <p:spPr>
          <a:xfrm flipH="false" flipV="false" rot="0">
            <a:off x="740396" y="5143500"/>
            <a:ext cx="4802113" cy="4540179"/>
          </a:xfrm>
          <a:custGeom>
            <a:avLst/>
            <a:gdLst/>
            <a:ahLst/>
            <a:cxnLst/>
            <a:rect r="r" b="b" t="t" l="l"/>
            <a:pathLst>
              <a:path h="4540179" w="4802113">
                <a:moveTo>
                  <a:pt x="0" y="0"/>
                </a:moveTo>
                <a:lnTo>
                  <a:pt x="4802112" y="0"/>
                </a:lnTo>
                <a:lnTo>
                  <a:pt x="4802112" y="4540179"/>
                </a:lnTo>
                <a:lnTo>
                  <a:pt x="0" y="45401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313059" y="7966417"/>
            <a:ext cx="5916665" cy="1321424"/>
          </a:xfrm>
          <a:prstGeom prst="rect">
            <a:avLst/>
          </a:prstGeom>
        </p:spPr>
        <p:txBody>
          <a:bodyPr anchor="t" rtlCol="false" tIns="0" lIns="0" bIns="0" rIns="0">
            <a:spAutoFit/>
          </a:bodyPr>
          <a:lstStyle/>
          <a:p>
            <a:pPr algn="l">
              <a:lnSpc>
                <a:spcPts val="4865"/>
              </a:lnSpc>
            </a:pPr>
            <a:r>
              <a:rPr lang="en-US" sz="3475">
                <a:solidFill>
                  <a:srgbClr val="000000"/>
                </a:solidFill>
                <a:latin typeface="Lazord Sans Serif"/>
                <a:ea typeface="Lazord Sans Serif"/>
                <a:cs typeface="Lazord Sans Serif"/>
                <a:sym typeface="Lazord Sans Serif"/>
              </a:rPr>
              <a:t>Google Ads: Search and display ads </a:t>
            </a:r>
          </a:p>
        </p:txBody>
      </p:sp>
      <p:sp>
        <p:nvSpPr>
          <p:cNvPr name="TextBox 12" id="12"/>
          <p:cNvSpPr txBox="true"/>
          <p:nvPr/>
        </p:nvSpPr>
        <p:spPr>
          <a:xfrm rot="0">
            <a:off x="8540943" y="6550196"/>
            <a:ext cx="8282076" cy="711824"/>
          </a:xfrm>
          <a:prstGeom prst="rect">
            <a:avLst/>
          </a:prstGeom>
        </p:spPr>
        <p:txBody>
          <a:bodyPr anchor="t" rtlCol="false" tIns="0" lIns="0" bIns="0" rIns="0">
            <a:spAutoFit/>
          </a:bodyPr>
          <a:lstStyle/>
          <a:p>
            <a:pPr algn="l">
              <a:lnSpc>
                <a:spcPts val="4865"/>
              </a:lnSpc>
            </a:pPr>
            <a:r>
              <a:rPr lang="en-US" sz="3475">
                <a:solidFill>
                  <a:srgbClr val="000000"/>
                </a:solidFill>
                <a:latin typeface="Lazord Sans Serif"/>
                <a:ea typeface="Lazord Sans Serif"/>
                <a:cs typeface="Lazord Sans Serif"/>
                <a:sym typeface="Lazord Sans Serif"/>
              </a:rPr>
              <a:t>TikTokShort, creative video </a:t>
            </a:r>
          </a:p>
        </p:txBody>
      </p:sp>
      <p:sp>
        <p:nvSpPr>
          <p:cNvPr name="TextBox 13" id="13"/>
          <p:cNvSpPr txBox="true"/>
          <p:nvPr/>
        </p:nvSpPr>
        <p:spPr>
          <a:xfrm rot="0">
            <a:off x="6387304" y="5004197"/>
            <a:ext cx="7440044" cy="1321424"/>
          </a:xfrm>
          <a:prstGeom prst="rect">
            <a:avLst/>
          </a:prstGeom>
        </p:spPr>
        <p:txBody>
          <a:bodyPr anchor="t" rtlCol="false" tIns="0" lIns="0" bIns="0" rIns="0">
            <a:spAutoFit/>
          </a:bodyPr>
          <a:lstStyle/>
          <a:p>
            <a:pPr algn="ctr">
              <a:lnSpc>
                <a:spcPts val="4865"/>
              </a:lnSpc>
            </a:pPr>
            <a:r>
              <a:rPr lang="en-US" sz="3475">
                <a:solidFill>
                  <a:srgbClr val="000000"/>
                </a:solidFill>
                <a:latin typeface="Lazord Sans Serif"/>
                <a:ea typeface="Lazord Sans Serif"/>
                <a:cs typeface="Lazord Sans Serif"/>
                <a:sym typeface="Lazord Sans Serif"/>
              </a:rPr>
              <a:t>Instagram &amp; Facebook:</a:t>
            </a:r>
          </a:p>
          <a:p>
            <a:pPr algn="ctr">
              <a:lnSpc>
                <a:spcPts val="4865"/>
              </a:lnSpc>
            </a:pPr>
            <a:r>
              <a:rPr lang="en-US" sz="3475">
                <a:solidFill>
                  <a:srgbClr val="000000"/>
                </a:solidFill>
                <a:latin typeface="Lazord Sans Serif"/>
                <a:ea typeface="Lazord Sans Serif"/>
                <a:cs typeface="Lazord Sans Serif"/>
                <a:sym typeface="Lazord Sans Serif"/>
              </a:rPr>
              <a:t>Engaging visuals </a:t>
            </a:r>
          </a:p>
        </p:txBody>
      </p:sp>
      <p:sp>
        <p:nvSpPr>
          <p:cNvPr name="TextBox 14" id="14"/>
          <p:cNvSpPr txBox="true"/>
          <p:nvPr/>
        </p:nvSpPr>
        <p:spPr>
          <a:xfrm rot="0">
            <a:off x="6598206" y="4838700"/>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1</a:t>
            </a:r>
          </a:p>
        </p:txBody>
      </p:sp>
      <p:sp>
        <p:nvSpPr>
          <p:cNvPr name="TextBox 15" id="15"/>
          <p:cNvSpPr txBox="true"/>
          <p:nvPr/>
        </p:nvSpPr>
        <p:spPr>
          <a:xfrm rot="0">
            <a:off x="7034487" y="6435896"/>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2</a:t>
            </a:r>
          </a:p>
        </p:txBody>
      </p:sp>
      <p:sp>
        <p:nvSpPr>
          <p:cNvPr name="TextBox 16" id="16"/>
          <p:cNvSpPr txBox="true"/>
          <p:nvPr/>
        </p:nvSpPr>
        <p:spPr>
          <a:xfrm rot="0">
            <a:off x="7482335" y="7852117"/>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3</a:t>
            </a:r>
          </a:p>
        </p:txBody>
      </p:sp>
      <p:sp>
        <p:nvSpPr>
          <p:cNvPr name="Freeform 17" id="17"/>
          <p:cNvSpPr/>
          <p:nvPr/>
        </p:nvSpPr>
        <p:spPr>
          <a:xfrm flipH="false" flipV="false" rot="311641">
            <a:off x="15491904" y="2589619"/>
            <a:ext cx="1505259" cy="276420"/>
          </a:xfrm>
          <a:custGeom>
            <a:avLst/>
            <a:gdLst/>
            <a:ahLst/>
            <a:cxnLst/>
            <a:rect r="r" b="b" t="t" l="l"/>
            <a:pathLst>
              <a:path h="276420" w="1505259">
                <a:moveTo>
                  <a:pt x="0" y="0"/>
                </a:moveTo>
                <a:lnTo>
                  <a:pt x="1505259" y="0"/>
                </a:lnTo>
                <a:lnTo>
                  <a:pt x="1505259" y="276421"/>
                </a:lnTo>
                <a:lnTo>
                  <a:pt x="0" y="2764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10786442">
            <a:off x="4885418" y="3623723"/>
            <a:ext cx="5199654" cy="1145652"/>
          </a:xfrm>
          <a:custGeom>
            <a:avLst/>
            <a:gdLst/>
            <a:ahLst/>
            <a:cxnLst/>
            <a:rect r="r" b="b" t="t" l="l"/>
            <a:pathLst>
              <a:path h="1145652" w="5199654">
                <a:moveTo>
                  <a:pt x="0" y="0"/>
                </a:moveTo>
                <a:lnTo>
                  <a:pt x="5199655" y="0"/>
                </a:lnTo>
                <a:lnTo>
                  <a:pt x="5199655" y="1145652"/>
                </a:lnTo>
                <a:lnTo>
                  <a:pt x="0" y="1145652"/>
                </a:lnTo>
                <a:lnTo>
                  <a:pt x="0" y="0"/>
                </a:lnTo>
                <a:close/>
              </a:path>
            </a:pathLst>
          </a:custGeom>
          <a:blipFill>
            <a:blip r:embed="rId3">
              <a:extLst>
                <a:ext uri="{96DAC541-7B7A-43D3-8B79-37D633B846F1}">
                  <asvg:svgBlip xmlns:asvg="http://schemas.microsoft.com/office/drawing/2016/SVG/main" r:embed="rId4"/>
                </a:ext>
              </a:extLst>
            </a:blip>
            <a:stretch>
              <a:fillRect l="0" t="0" r="0" b="-46604"/>
            </a:stretch>
          </a:blipFill>
        </p:spPr>
      </p:sp>
      <p:sp>
        <p:nvSpPr>
          <p:cNvPr name="TextBox 19" id="19"/>
          <p:cNvSpPr txBox="true"/>
          <p:nvPr/>
        </p:nvSpPr>
        <p:spPr>
          <a:xfrm rot="0">
            <a:off x="5690964" y="3327416"/>
            <a:ext cx="9805756" cy="877645"/>
          </a:xfrm>
          <a:prstGeom prst="rect">
            <a:avLst/>
          </a:prstGeom>
        </p:spPr>
        <p:txBody>
          <a:bodyPr anchor="t" rtlCol="false" tIns="0" lIns="0" bIns="0" rIns="0">
            <a:spAutoFit/>
          </a:bodyPr>
          <a:lstStyle/>
          <a:p>
            <a:pPr algn="l">
              <a:lnSpc>
                <a:spcPts val="7065"/>
              </a:lnSpc>
            </a:pPr>
            <a:r>
              <a:rPr lang="en-US" sz="5047">
                <a:solidFill>
                  <a:srgbClr val="E44D9A"/>
                </a:solidFill>
                <a:latin typeface="Pluma Bold"/>
                <a:ea typeface="Pluma Bold"/>
                <a:cs typeface="Pluma Bold"/>
                <a:sym typeface="Pluma Bold"/>
              </a:rPr>
              <a:t>Platforms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628">
            <a:off x="6072848" y="1247122"/>
            <a:ext cx="11714670" cy="8397641"/>
          </a:xfrm>
          <a:custGeom>
            <a:avLst/>
            <a:gdLst/>
            <a:ahLst/>
            <a:cxnLst/>
            <a:rect r="r" b="b" t="t" l="l"/>
            <a:pathLst>
              <a:path h="8397641" w="11714670">
                <a:moveTo>
                  <a:pt x="0" y="0"/>
                </a:moveTo>
                <a:lnTo>
                  <a:pt x="11714670" y="0"/>
                </a:lnTo>
                <a:lnTo>
                  <a:pt x="11714670" y="8397641"/>
                </a:lnTo>
                <a:lnTo>
                  <a:pt x="0" y="8397641"/>
                </a:lnTo>
                <a:lnTo>
                  <a:pt x="0" y="0"/>
                </a:lnTo>
                <a:close/>
              </a:path>
            </a:pathLst>
          </a:custGeom>
          <a:blipFill>
            <a:blip r:embed="rId3">
              <a:extLst>
                <a:ext uri="{96DAC541-7B7A-43D3-8B79-37D633B846F1}">
                  <asvg:svgBlip xmlns:asvg="http://schemas.microsoft.com/office/drawing/2016/SVG/main" r:embed="rId4"/>
                </a:ext>
              </a:extLst>
            </a:blip>
            <a:stretch>
              <a:fillRect l="0" t="0" r="0" b="-28846"/>
            </a:stretch>
          </a:blipFill>
        </p:spPr>
      </p:sp>
      <p:sp>
        <p:nvSpPr>
          <p:cNvPr name="Freeform 4" id="4"/>
          <p:cNvSpPr/>
          <p:nvPr/>
        </p:nvSpPr>
        <p:spPr>
          <a:xfrm flipH="false" flipV="false" rot="0">
            <a:off x="4438984" y="220447"/>
            <a:ext cx="2710964" cy="865574"/>
          </a:xfrm>
          <a:custGeom>
            <a:avLst/>
            <a:gdLst/>
            <a:ahLst/>
            <a:cxnLst/>
            <a:rect r="r" b="b" t="t" l="l"/>
            <a:pathLst>
              <a:path h="865574" w="2710964">
                <a:moveTo>
                  <a:pt x="0" y="0"/>
                </a:moveTo>
                <a:lnTo>
                  <a:pt x="2710964" y="0"/>
                </a:lnTo>
                <a:lnTo>
                  <a:pt x="2710964" y="865574"/>
                </a:lnTo>
                <a:lnTo>
                  <a:pt x="0" y="865574"/>
                </a:lnTo>
                <a:lnTo>
                  <a:pt x="0" y="0"/>
                </a:lnTo>
                <a:close/>
              </a:path>
            </a:pathLst>
          </a:custGeom>
          <a:blipFill>
            <a:blip r:embed="rId5"/>
            <a:stretch>
              <a:fillRect l="-129656" t="0" r="-173728" b="-534855"/>
            </a:stretch>
          </a:blipFill>
        </p:spPr>
      </p:sp>
      <p:sp>
        <p:nvSpPr>
          <p:cNvPr name="Freeform 5" id="5"/>
          <p:cNvSpPr/>
          <p:nvPr/>
        </p:nvSpPr>
        <p:spPr>
          <a:xfrm flipH="false" flipV="false" rot="-5427523">
            <a:off x="1312704" y="1870189"/>
            <a:ext cx="8962415" cy="6877354"/>
          </a:xfrm>
          <a:custGeom>
            <a:avLst/>
            <a:gdLst/>
            <a:ahLst/>
            <a:cxnLst/>
            <a:rect r="r" b="b" t="t" l="l"/>
            <a:pathLst>
              <a:path h="6877354" w="8962415">
                <a:moveTo>
                  <a:pt x="0" y="0"/>
                </a:moveTo>
                <a:lnTo>
                  <a:pt x="8962415" y="0"/>
                </a:lnTo>
                <a:lnTo>
                  <a:pt x="8962415" y="6877354"/>
                </a:lnTo>
                <a:lnTo>
                  <a:pt x="0" y="6877354"/>
                </a:lnTo>
                <a:lnTo>
                  <a:pt x="0" y="0"/>
                </a:lnTo>
                <a:close/>
              </a:path>
            </a:pathLst>
          </a:custGeom>
          <a:blipFill>
            <a:blip r:embed="rId6"/>
            <a:stretch>
              <a:fillRect l="0" t="-7502" r="0" b="-7502"/>
            </a:stretch>
          </a:blipFill>
        </p:spPr>
      </p:sp>
      <p:sp>
        <p:nvSpPr>
          <p:cNvPr name="Freeform 6" id="6"/>
          <p:cNvSpPr/>
          <p:nvPr/>
        </p:nvSpPr>
        <p:spPr>
          <a:xfrm flipH="false" flipV="false" rot="332834">
            <a:off x="12789687" y="429890"/>
            <a:ext cx="2916142" cy="1312264"/>
          </a:xfrm>
          <a:custGeom>
            <a:avLst/>
            <a:gdLst/>
            <a:ahLst/>
            <a:cxnLst/>
            <a:rect r="r" b="b" t="t" l="l"/>
            <a:pathLst>
              <a:path h="1312264" w="2916142">
                <a:moveTo>
                  <a:pt x="0" y="0"/>
                </a:moveTo>
                <a:lnTo>
                  <a:pt x="2916141" y="0"/>
                </a:lnTo>
                <a:lnTo>
                  <a:pt x="2916141" y="1312263"/>
                </a:lnTo>
                <a:lnTo>
                  <a:pt x="0" y="1312263"/>
                </a:lnTo>
                <a:lnTo>
                  <a:pt x="0" y="0"/>
                </a:lnTo>
                <a:close/>
              </a:path>
            </a:pathLst>
          </a:custGeom>
          <a:blipFill>
            <a:blip r:embed="rId7"/>
            <a:stretch>
              <a:fillRect l="0" t="0" r="0" b="0"/>
            </a:stretch>
          </a:blipFill>
        </p:spPr>
      </p:sp>
      <p:sp>
        <p:nvSpPr>
          <p:cNvPr name="Freeform 7" id="7"/>
          <p:cNvSpPr/>
          <p:nvPr/>
        </p:nvSpPr>
        <p:spPr>
          <a:xfrm flipH="false" flipV="false" rot="0">
            <a:off x="7905535" y="9258300"/>
            <a:ext cx="2916142" cy="791003"/>
          </a:xfrm>
          <a:custGeom>
            <a:avLst/>
            <a:gdLst/>
            <a:ahLst/>
            <a:cxnLst/>
            <a:rect r="r" b="b" t="t" l="l"/>
            <a:pathLst>
              <a:path h="791003" w="2916142">
                <a:moveTo>
                  <a:pt x="0" y="0"/>
                </a:moveTo>
                <a:lnTo>
                  <a:pt x="2916142" y="0"/>
                </a:lnTo>
                <a:lnTo>
                  <a:pt x="2916142" y="791003"/>
                </a:lnTo>
                <a:lnTo>
                  <a:pt x="0" y="791003"/>
                </a:lnTo>
                <a:lnTo>
                  <a:pt x="0" y="0"/>
                </a:lnTo>
                <a:close/>
              </a:path>
            </a:pathLst>
          </a:custGeom>
          <a:blipFill>
            <a:blip r:embed="rId8"/>
            <a:stretch>
              <a:fillRect l="0" t="0" r="0" b="0"/>
            </a:stretch>
          </a:blipFill>
        </p:spPr>
      </p:sp>
      <p:sp>
        <p:nvSpPr>
          <p:cNvPr name="Freeform 8" id="8"/>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9"/>
            <a:stretch>
              <a:fillRect l="0" t="0" r="0" b="0"/>
            </a:stretch>
          </a:blipFill>
        </p:spPr>
      </p:sp>
      <p:sp>
        <p:nvSpPr>
          <p:cNvPr name="Freeform 9" id="9"/>
          <p:cNvSpPr/>
          <p:nvPr/>
        </p:nvSpPr>
        <p:spPr>
          <a:xfrm flipH="false" flipV="false" rot="0">
            <a:off x="15471197" y="9162969"/>
            <a:ext cx="2443623" cy="886335"/>
          </a:xfrm>
          <a:custGeom>
            <a:avLst/>
            <a:gdLst/>
            <a:ahLst/>
            <a:cxnLst/>
            <a:rect r="r" b="b" t="t" l="l"/>
            <a:pathLst>
              <a:path h="886335" w="2443623">
                <a:moveTo>
                  <a:pt x="0" y="0"/>
                </a:moveTo>
                <a:lnTo>
                  <a:pt x="2443623" y="0"/>
                </a:lnTo>
                <a:lnTo>
                  <a:pt x="2443623" y="886334"/>
                </a:lnTo>
                <a:lnTo>
                  <a:pt x="0" y="886334"/>
                </a:lnTo>
                <a:lnTo>
                  <a:pt x="0" y="0"/>
                </a:lnTo>
                <a:close/>
              </a:path>
            </a:pathLst>
          </a:custGeom>
          <a:blipFill>
            <a:blip r:embed="rId10"/>
            <a:stretch>
              <a:fillRect l="-37521" t="0" r="0" b="0"/>
            </a:stretch>
          </a:blipFill>
        </p:spPr>
      </p:sp>
      <p:sp>
        <p:nvSpPr>
          <p:cNvPr name="Freeform 10" id="10"/>
          <p:cNvSpPr/>
          <p:nvPr/>
        </p:nvSpPr>
        <p:spPr>
          <a:xfrm flipH="false" flipV="false" rot="459033">
            <a:off x="8454551" y="778782"/>
            <a:ext cx="1248187" cy="2375441"/>
          </a:xfrm>
          <a:custGeom>
            <a:avLst/>
            <a:gdLst/>
            <a:ahLst/>
            <a:cxnLst/>
            <a:rect r="r" b="b" t="t" l="l"/>
            <a:pathLst>
              <a:path h="2375441" w="1248187">
                <a:moveTo>
                  <a:pt x="0" y="0"/>
                </a:moveTo>
                <a:lnTo>
                  <a:pt x="1248187" y="0"/>
                </a:lnTo>
                <a:lnTo>
                  <a:pt x="1248187" y="2375442"/>
                </a:lnTo>
                <a:lnTo>
                  <a:pt x="0" y="2375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13"/>
            <a:stretch>
              <a:fillRect l="0" t="0" r="0" b="0"/>
            </a:stretch>
          </a:blipFill>
        </p:spPr>
      </p:sp>
      <p:sp>
        <p:nvSpPr>
          <p:cNvPr name="Freeform 12" id="12"/>
          <p:cNvSpPr/>
          <p:nvPr/>
        </p:nvSpPr>
        <p:spPr>
          <a:xfrm flipH="false" flipV="false" rot="0">
            <a:off x="1258641" y="6547611"/>
            <a:ext cx="2121652" cy="2121652"/>
          </a:xfrm>
          <a:custGeom>
            <a:avLst/>
            <a:gdLst/>
            <a:ahLst/>
            <a:cxnLst/>
            <a:rect r="r" b="b" t="t" l="l"/>
            <a:pathLst>
              <a:path h="2121652" w="2121652">
                <a:moveTo>
                  <a:pt x="0" y="0"/>
                </a:moveTo>
                <a:lnTo>
                  <a:pt x="2121653" y="0"/>
                </a:lnTo>
                <a:lnTo>
                  <a:pt x="2121653" y="2121652"/>
                </a:lnTo>
                <a:lnTo>
                  <a:pt x="0" y="2121652"/>
                </a:lnTo>
                <a:lnTo>
                  <a:pt x="0" y="0"/>
                </a:lnTo>
                <a:close/>
              </a:path>
            </a:pathLst>
          </a:custGeom>
          <a:blipFill>
            <a:blip r:embed="rId14"/>
            <a:stretch>
              <a:fillRect l="0" t="0" r="0" b="0"/>
            </a:stretch>
          </a:blipFill>
        </p:spPr>
      </p:sp>
      <p:sp>
        <p:nvSpPr>
          <p:cNvPr name="TextBox 13" id="13"/>
          <p:cNvSpPr txBox="true"/>
          <p:nvPr/>
        </p:nvSpPr>
        <p:spPr>
          <a:xfrm rot="0">
            <a:off x="3432096" y="888686"/>
            <a:ext cx="4697856" cy="1505489"/>
          </a:xfrm>
          <a:prstGeom prst="rect">
            <a:avLst/>
          </a:prstGeom>
        </p:spPr>
        <p:txBody>
          <a:bodyPr anchor="t" rtlCol="false" tIns="0" lIns="0" bIns="0" rIns="0">
            <a:spAutoFit/>
          </a:bodyPr>
          <a:lstStyle/>
          <a:p>
            <a:pPr algn="l">
              <a:lnSpc>
                <a:spcPts val="5745"/>
              </a:lnSpc>
            </a:pPr>
            <a:r>
              <a:rPr lang="en-US" sz="4103" b="true">
                <a:solidFill>
                  <a:srgbClr val="BF6837"/>
                </a:solidFill>
                <a:latin typeface="Myriad Bold"/>
                <a:ea typeface="Myriad Bold"/>
                <a:cs typeface="Myriad Bold"/>
                <a:sym typeface="Myriad Bold"/>
              </a:rPr>
              <a:t>Introduction to BALADY DIARIES</a:t>
            </a:r>
          </a:p>
        </p:txBody>
      </p:sp>
      <p:sp>
        <p:nvSpPr>
          <p:cNvPr name="TextBox 14" id="14"/>
          <p:cNvSpPr txBox="true"/>
          <p:nvPr/>
        </p:nvSpPr>
        <p:spPr>
          <a:xfrm rot="0">
            <a:off x="11064570" y="2754980"/>
            <a:ext cx="4697856" cy="781589"/>
          </a:xfrm>
          <a:prstGeom prst="rect">
            <a:avLst/>
          </a:prstGeom>
        </p:spPr>
        <p:txBody>
          <a:bodyPr anchor="t" rtlCol="false" tIns="0" lIns="0" bIns="0" rIns="0">
            <a:spAutoFit/>
          </a:bodyPr>
          <a:lstStyle/>
          <a:p>
            <a:pPr algn="l">
              <a:lnSpc>
                <a:spcPts val="5745"/>
              </a:lnSpc>
            </a:pPr>
            <a:r>
              <a:rPr lang="en-US" sz="4103" b="true">
                <a:solidFill>
                  <a:srgbClr val="FFFFFF"/>
                </a:solidFill>
                <a:latin typeface="Myriad Bold"/>
                <a:ea typeface="Myriad Bold"/>
                <a:cs typeface="Myriad Bold"/>
                <a:sym typeface="Myriad Bold"/>
              </a:rPr>
              <a:t>The Business Case</a:t>
            </a:r>
          </a:p>
        </p:txBody>
      </p:sp>
      <p:sp>
        <p:nvSpPr>
          <p:cNvPr name="TextBox 15" id="15"/>
          <p:cNvSpPr txBox="true"/>
          <p:nvPr/>
        </p:nvSpPr>
        <p:spPr>
          <a:xfrm rot="0">
            <a:off x="3853345" y="2812130"/>
            <a:ext cx="4848106" cy="7366186"/>
          </a:xfrm>
          <a:prstGeom prst="rect">
            <a:avLst/>
          </a:prstGeom>
        </p:spPr>
        <p:txBody>
          <a:bodyPr anchor="t" rtlCol="false" tIns="0" lIns="0" bIns="0" rIns="0">
            <a:spAutoFit/>
          </a:bodyPr>
          <a:lstStyle/>
          <a:p>
            <a:pPr algn="l">
              <a:lnSpc>
                <a:spcPts val="3734"/>
              </a:lnSpc>
            </a:pPr>
            <a:r>
              <a:rPr lang="en-US" sz="2667">
                <a:solidFill>
                  <a:srgbClr val="9A3F2B"/>
                </a:solidFill>
                <a:latin typeface="Myriad"/>
                <a:ea typeface="Myriad"/>
                <a:cs typeface="Myriad"/>
                <a:sym typeface="Myriad"/>
              </a:rPr>
              <a:t>Balady Organic is an Egyptian startup producing 100% organic dairy products that emphasize authenticity and traditional farming methods. Targeting health-conscious urban professionals and families, Balady offers a natural, chemical-free alternative to mass-produced dairy. Its mission is to support local farmers while promoting healthier lifestyle choices through premium organic products.</a:t>
            </a:r>
          </a:p>
          <a:p>
            <a:pPr algn="l">
              <a:lnSpc>
                <a:spcPts val="3874"/>
              </a:lnSpc>
            </a:pPr>
          </a:p>
          <a:p>
            <a:pPr algn="l">
              <a:lnSpc>
                <a:spcPts val="3874"/>
              </a:lnSpc>
            </a:pPr>
          </a:p>
          <a:p>
            <a:pPr algn="l">
              <a:lnSpc>
                <a:spcPts val="2194"/>
              </a:lnSpc>
              <a:spcBef>
                <a:spcPct val="0"/>
              </a:spcBef>
            </a:pPr>
          </a:p>
        </p:txBody>
      </p:sp>
      <p:sp>
        <p:nvSpPr>
          <p:cNvPr name="TextBox 16" id="16"/>
          <p:cNvSpPr txBox="true"/>
          <p:nvPr/>
        </p:nvSpPr>
        <p:spPr>
          <a:xfrm rot="0">
            <a:off x="9855305" y="4093695"/>
            <a:ext cx="6837704" cy="5927911"/>
          </a:xfrm>
          <a:prstGeom prst="rect">
            <a:avLst/>
          </a:prstGeom>
        </p:spPr>
        <p:txBody>
          <a:bodyPr anchor="t" rtlCol="false" tIns="0" lIns="0" bIns="0" rIns="0">
            <a:spAutoFit/>
          </a:bodyPr>
          <a:lstStyle/>
          <a:p>
            <a:pPr algn="ctr">
              <a:lnSpc>
                <a:spcPts val="3734"/>
              </a:lnSpc>
            </a:pPr>
            <a:r>
              <a:rPr lang="en-US" sz="2667">
                <a:solidFill>
                  <a:srgbClr val="FCFAEE"/>
                </a:solidFill>
                <a:latin typeface="Myriad"/>
                <a:ea typeface="Myriad"/>
                <a:cs typeface="Myriad"/>
                <a:sym typeface="Myriad"/>
              </a:rPr>
              <a:t>Balady solves the problem of limited access to fresh, organic dairy products in urban areas like Cairo and Alexandria. Many health-conscious consumers struggle to find chemical-free, nutrient-rich options for their families, particularly for children. By offering locally sourced, 100% organic dairy, Balady ensures customers receive the highest quality products that support both their well-being and sustainable farming.</a:t>
            </a:r>
          </a:p>
          <a:p>
            <a:pPr algn="ctr">
              <a:lnSpc>
                <a:spcPts val="3734"/>
              </a:lnSpc>
            </a:pPr>
          </a:p>
          <a:p>
            <a:pPr algn="ctr">
              <a:lnSpc>
                <a:spcPts val="3734"/>
              </a:lnSpc>
            </a:pPr>
          </a:p>
          <a:p>
            <a:pPr algn="ctr">
              <a:lnSpc>
                <a:spcPts val="2194"/>
              </a:lnSpc>
              <a:spcBef>
                <a:spcPct val="0"/>
              </a:spcBef>
            </a:pP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786442">
            <a:off x="6307809" y="1859724"/>
            <a:ext cx="5199654" cy="1145652"/>
          </a:xfrm>
          <a:custGeom>
            <a:avLst/>
            <a:gdLst/>
            <a:ahLst/>
            <a:cxnLst/>
            <a:rect r="r" b="b" t="t" l="l"/>
            <a:pathLst>
              <a:path h="1145652" w="5199654">
                <a:moveTo>
                  <a:pt x="0" y="0"/>
                </a:moveTo>
                <a:lnTo>
                  <a:pt x="5199654" y="0"/>
                </a:lnTo>
                <a:lnTo>
                  <a:pt x="5199654" y="1145652"/>
                </a:lnTo>
                <a:lnTo>
                  <a:pt x="0" y="1145652"/>
                </a:lnTo>
                <a:lnTo>
                  <a:pt x="0" y="0"/>
                </a:lnTo>
                <a:close/>
              </a:path>
            </a:pathLst>
          </a:custGeom>
          <a:blipFill>
            <a:blip r:embed="rId3">
              <a:extLst>
                <a:ext uri="{96DAC541-7B7A-43D3-8B79-37D633B846F1}">
                  <asvg:svgBlip xmlns:asvg="http://schemas.microsoft.com/office/drawing/2016/SVG/main" r:embed="rId4"/>
                </a:ext>
              </a:extLst>
            </a:blip>
            <a:stretch>
              <a:fillRect l="0" t="0" r="0" b="-46604"/>
            </a:stretch>
          </a:blipFill>
        </p:spPr>
      </p:sp>
      <p:sp>
        <p:nvSpPr>
          <p:cNvPr name="Freeform 4" id="4"/>
          <p:cNvSpPr/>
          <p:nvPr/>
        </p:nvSpPr>
        <p:spPr>
          <a:xfrm flipH="false" flipV="false" rot="0">
            <a:off x="4251380" y="1184432"/>
            <a:ext cx="2054190" cy="665044"/>
          </a:xfrm>
          <a:custGeom>
            <a:avLst/>
            <a:gdLst/>
            <a:ahLst/>
            <a:cxnLst/>
            <a:rect r="r" b="b" t="t" l="l"/>
            <a:pathLst>
              <a:path h="665044" w="2054190">
                <a:moveTo>
                  <a:pt x="0" y="0"/>
                </a:moveTo>
                <a:lnTo>
                  <a:pt x="2054190" y="0"/>
                </a:lnTo>
                <a:lnTo>
                  <a:pt x="2054190" y="665044"/>
                </a:lnTo>
                <a:lnTo>
                  <a:pt x="0" y="665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451326">
            <a:off x="-130096" y="-2885995"/>
            <a:ext cx="3140118" cy="6176670"/>
          </a:xfrm>
          <a:custGeom>
            <a:avLst/>
            <a:gdLst/>
            <a:ahLst/>
            <a:cxnLst/>
            <a:rect r="r" b="b" t="t" l="l"/>
            <a:pathLst>
              <a:path h="6176670" w="3140118">
                <a:moveTo>
                  <a:pt x="0" y="0"/>
                </a:moveTo>
                <a:lnTo>
                  <a:pt x="3140118" y="0"/>
                </a:lnTo>
                <a:lnTo>
                  <a:pt x="3140118" y="6176670"/>
                </a:lnTo>
                <a:lnTo>
                  <a:pt x="0" y="6176670"/>
                </a:lnTo>
                <a:lnTo>
                  <a:pt x="0" y="0"/>
                </a:lnTo>
                <a:close/>
              </a:path>
            </a:pathLst>
          </a:custGeom>
          <a:blipFill>
            <a:blip r:embed="rId7">
              <a:extLst>
                <a:ext uri="{96DAC541-7B7A-43D3-8B79-37D633B846F1}">
                  <asvg:svgBlip xmlns:asvg="http://schemas.microsoft.com/office/drawing/2016/SVG/main" r:embed="rId8"/>
                </a:ext>
              </a:extLst>
            </a:blip>
            <a:stretch>
              <a:fillRect l="-43773" t="-4058" r="-30464" b="0"/>
            </a:stretch>
          </a:blipFill>
        </p:spPr>
      </p:sp>
      <p:sp>
        <p:nvSpPr>
          <p:cNvPr name="Freeform 6" id="6"/>
          <p:cNvSpPr/>
          <p:nvPr/>
        </p:nvSpPr>
        <p:spPr>
          <a:xfrm flipH="false" flipV="false" rot="0">
            <a:off x="1592363" y="4143449"/>
            <a:ext cx="4802113" cy="4540179"/>
          </a:xfrm>
          <a:custGeom>
            <a:avLst/>
            <a:gdLst/>
            <a:ahLst/>
            <a:cxnLst/>
            <a:rect r="r" b="b" t="t" l="l"/>
            <a:pathLst>
              <a:path h="4540179" w="4802113">
                <a:moveTo>
                  <a:pt x="0" y="0"/>
                </a:moveTo>
                <a:lnTo>
                  <a:pt x="4802113" y="0"/>
                </a:lnTo>
                <a:lnTo>
                  <a:pt x="4802113" y="4540179"/>
                </a:lnTo>
                <a:lnTo>
                  <a:pt x="0" y="45401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991757" y="3828776"/>
            <a:ext cx="9252777" cy="5588624"/>
          </a:xfrm>
          <a:prstGeom prst="rect">
            <a:avLst/>
          </a:prstGeom>
        </p:spPr>
        <p:txBody>
          <a:bodyPr anchor="t" rtlCol="false" tIns="0" lIns="0" bIns="0" rIns="0">
            <a:spAutoFit/>
          </a:bodyPr>
          <a:lstStyle/>
          <a:p>
            <a:pPr algn="l">
              <a:lnSpc>
                <a:spcPts val="4865"/>
              </a:lnSpc>
            </a:pPr>
            <a:r>
              <a:rPr lang="en-US" sz="3475">
                <a:solidFill>
                  <a:srgbClr val="000000"/>
                </a:solidFill>
                <a:latin typeface="Lazord Sans Serif"/>
                <a:ea typeface="Lazord Sans Serif"/>
                <a:cs typeface="Lazord Sans Serif"/>
                <a:sym typeface="Lazord Sans Serif"/>
              </a:rPr>
              <a:t>Ads Budget (Total: EGP 62,000 per month):</a:t>
            </a:r>
          </a:p>
          <a:p>
            <a:pPr algn="l">
              <a:lnSpc>
                <a:spcPts val="4865"/>
              </a:lnSpc>
            </a:pPr>
          </a:p>
          <a:p>
            <a:pPr algn="l"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Instagram &amp; Facebook Ads: EGP 25,000</a:t>
            </a:r>
          </a:p>
          <a:p>
            <a:pPr algn="l"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SEO (Google Ads): EGP 12,000</a:t>
            </a:r>
          </a:p>
          <a:p>
            <a:pPr algn="l"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TikTok Ads: EGP 15,000</a:t>
            </a:r>
          </a:p>
          <a:p>
            <a:pPr algn="l"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Website Marketing (email &amp; pop-ups): EGP 8,000</a:t>
            </a:r>
          </a:p>
          <a:p>
            <a:pPr algn="l"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Email Marketing Campaigns: EGP 2,000</a:t>
            </a:r>
          </a:p>
          <a:p>
            <a:pPr algn="l">
              <a:lnSpc>
                <a:spcPts val="4865"/>
              </a:lnSpc>
            </a:pPr>
          </a:p>
        </p:txBody>
      </p:sp>
      <p:sp>
        <p:nvSpPr>
          <p:cNvPr name="Freeform 8" id="8"/>
          <p:cNvSpPr/>
          <p:nvPr/>
        </p:nvSpPr>
        <p:spPr>
          <a:xfrm flipH="false" flipV="false" rot="311641">
            <a:off x="15491904" y="2589619"/>
            <a:ext cx="1505259" cy="276420"/>
          </a:xfrm>
          <a:custGeom>
            <a:avLst/>
            <a:gdLst/>
            <a:ahLst/>
            <a:cxnLst/>
            <a:rect r="r" b="b" t="t" l="l"/>
            <a:pathLst>
              <a:path h="276420" w="1505259">
                <a:moveTo>
                  <a:pt x="0" y="0"/>
                </a:moveTo>
                <a:lnTo>
                  <a:pt x="1505259" y="0"/>
                </a:lnTo>
                <a:lnTo>
                  <a:pt x="1505259" y="276421"/>
                </a:lnTo>
                <a:lnTo>
                  <a:pt x="0" y="2764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6715267" y="1676826"/>
            <a:ext cx="9805756" cy="877645"/>
          </a:xfrm>
          <a:prstGeom prst="rect">
            <a:avLst/>
          </a:prstGeom>
        </p:spPr>
        <p:txBody>
          <a:bodyPr anchor="t" rtlCol="false" tIns="0" lIns="0" bIns="0" rIns="0">
            <a:spAutoFit/>
          </a:bodyPr>
          <a:lstStyle/>
          <a:p>
            <a:pPr algn="l">
              <a:lnSpc>
                <a:spcPts val="7065"/>
              </a:lnSpc>
            </a:pPr>
            <a:r>
              <a:rPr lang="en-US" sz="5047">
                <a:solidFill>
                  <a:srgbClr val="E44D9A"/>
                </a:solidFill>
                <a:latin typeface="Pluma Bold"/>
                <a:ea typeface="Pluma Bold"/>
                <a:cs typeface="Pluma Bold"/>
                <a:sym typeface="Pluma Bold"/>
              </a:rPr>
              <a:t>advertisement budget</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628">
            <a:off x="2551753" y="3203546"/>
            <a:ext cx="13184494" cy="5847273"/>
          </a:xfrm>
          <a:custGeom>
            <a:avLst/>
            <a:gdLst/>
            <a:ahLst/>
            <a:cxnLst/>
            <a:rect r="r" b="b" t="t" l="l"/>
            <a:pathLst>
              <a:path h="5847273" w="13184494">
                <a:moveTo>
                  <a:pt x="0" y="0"/>
                </a:moveTo>
                <a:lnTo>
                  <a:pt x="13184494" y="0"/>
                </a:lnTo>
                <a:lnTo>
                  <a:pt x="13184494" y="5847273"/>
                </a:lnTo>
                <a:lnTo>
                  <a:pt x="0" y="5847273"/>
                </a:lnTo>
                <a:lnTo>
                  <a:pt x="0" y="0"/>
                </a:lnTo>
                <a:close/>
              </a:path>
            </a:pathLst>
          </a:custGeom>
          <a:blipFill>
            <a:blip r:embed="rId3">
              <a:extLst>
                <a:ext uri="{96DAC541-7B7A-43D3-8B79-37D633B846F1}">
                  <asvg:svgBlip xmlns:asvg="http://schemas.microsoft.com/office/drawing/2016/SVG/main" r:embed="rId4"/>
                </a:ext>
              </a:extLst>
            </a:blip>
            <a:stretch>
              <a:fillRect l="0" t="-61635" r="0" b="-46626"/>
            </a:stretch>
          </a:blipFill>
        </p:spPr>
      </p:sp>
      <p:sp>
        <p:nvSpPr>
          <p:cNvPr name="Freeform 4" id="4"/>
          <p:cNvSpPr/>
          <p:nvPr/>
        </p:nvSpPr>
        <p:spPr>
          <a:xfrm flipH="false" flipV="false" rot="0">
            <a:off x="7646153" y="4180427"/>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46153" y="5779578"/>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46153" y="7378729"/>
            <a:ext cx="872562" cy="807120"/>
          </a:xfrm>
          <a:custGeom>
            <a:avLst/>
            <a:gdLst/>
            <a:ahLst/>
            <a:cxnLst/>
            <a:rect r="r" b="b" t="t" l="l"/>
            <a:pathLst>
              <a:path h="807120" w="872562">
                <a:moveTo>
                  <a:pt x="0" y="0"/>
                </a:moveTo>
                <a:lnTo>
                  <a:pt x="872562" y="0"/>
                </a:lnTo>
                <a:lnTo>
                  <a:pt x="872562" y="807120"/>
                </a:lnTo>
                <a:lnTo>
                  <a:pt x="0" y="807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62767" y="2826924"/>
            <a:ext cx="2589965" cy="731665"/>
          </a:xfrm>
          <a:custGeom>
            <a:avLst/>
            <a:gdLst/>
            <a:ahLst/>
            <a:cxnLst/>
            <a:rect r="r" b="b" t="t" l="l"/>
            <a:pathLst>
              <a:path h="731665" w="2589965">
                <a:moveTo>
                  <a:pt x="0" y="0"/>
                </a:moveTo>
                <a:lnTo>
                  <a:pt x="2589965" y="0"/>
                </a:lnTo>
                <a:lnTo>
                  <a:pt x="2589965" y="731665"/>
                </a:lnTo>
                <a:lnTo>
                  <a:pt x="0" y="731665"/>
                </a:lnTo>
                <a:lnTo>
                  <a:pt x="0" y="0"/>
                </a:lnTo>
                <a:close/>
              </a:path>
            </a:pathLst>
          </a:custGeom>
          <a:blipFill>
            <a:blip r:embed="rId7"/>
            <a:stretch>
              <a:fillRect l="0" t="0" r="0" b="0"/>
            </a:stretch>
          </a:blipFill>
        </p:spPr>
      </p:sp>
      <p:sp>
        <p:nvSpPr>
          <p:cNvPr name="Freeform 8" id="8"/>
          <p:cNvSpPr/>
          <p:nvPr/>
        </p:nvSpPr>
        <p:spPr>
          <a:xfrm flipH="false" flipV="false" rot="0">
            <a:off x="12172504" y="8371965"/>
            <a:ext cx="3360511" cy="886335"/>
          </a:xfrm>
          <a:custGeom>
            <a:avLst/>
            <a:gdLst/>
            <a:ahLst/>
            <a:cxnLst/>
            <a:rect r="r" b="b" t="t" l="l"/>
            <a:pathLst>
              <a:path h="886335" w="3360511">
                <a:moveTo>
                  <a:pt x="0" y="0"/>
                </a:moveTo>
                <a:lnTo>
                  <a:pt x="3360510" y="0"/>
                </a:lnTo>
                <a:lnTo>
                  <a:pt x="3360510" y="886335"/>
                </a:lnTo>
                <a:lnTo>
                  <a:pt x="0" y="886335"/>
                </a:lnTo>
                <a:lnTo>
                  <a:pt x="0" y="0"/>
                </a:lnTo>
                <a:close/>
              </a:path>
            </a:pathLst>
          </a:custGeom>
          <a:blipFill>
            <a:blip r:embed="rId8"/>
            <a:stretch>
              <a:fillRect l="0" t="0" r="0" b="0"/>
            </a:stretch>
          </a:blipFill>
        </p:spPr>
      </p:sp>
      <p:sp>
        <p:nvSpPr>
          <p:cNvPr name="Freeform 9" id="9"/>
          <p:cNvSpPr/>
          <p:nvPr/>
        </p:nvSpPr>
        <p:spPr>
          <a:xfrm flipH="false" flipV="false" rot="0">
            <a:off x="2259246" y="4111039"/>
            <a:ext cx="4742826" cy="4535866"/>
          </a:xfrm>
          <a:custGeom>
            <a:avLst/>
            <a:gdLst/>
            <a:ahLst/>
            <a:cxnLst/>
            <a:rect r="r" b="b" t="t" l="l"/>
            <a:pathLst>
              <a:path h="4535866" w="4742826">
                <a:moveTo>
                  <a:pt x="0" y="0"/>
                </a:moveTo>
                <a:lnTo>
                  <a:pt x="4742826" y="0"/>
                </a:lnTo>
                <a:lnTo>
                  <a:pt x="4742826" y="4535866"/>
                </a:lnTo>
                <a:lnTo>
                  <a:pt x="0" y="45358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501009" y="1418578"/>
            <a:ext cx="9591573" cy="972185"/>
          </a:xfrm>
          <a:prstGeom prst="rect">
            <a:avLst/>
          </a:prstGeom>
        </p:spPr>
        <p:txBody>
          <a:bodyPr anchor="t" rtlCol="false" tIns="0" lIns="0" bIns="0" rIns="0">
            <a:spAutoFit/>
          </a:bodyPr>
          <a:lstStyle/>
          <a:p>
            <a:pPr algn="l" marL="0" indent="0" lvl="0">
              <a:lnSpc>
                <a:spcPts val="7840"/>
              </a:lnSpc>
              <a:spcBef>
                <a:spcPct val="0"/>
              </a:spcBef>
            </a:pPr>
            <a:r>
              <a:rPr lang="en-US" sz="5600" strike="noStrike" u="none">
                <a:solidFill>
                  <a:srgbClr val="0760C7"/>
                </a:solidFill>
                <a:latin typeface="Pluma Bold"/>
                <a:ea typeface="Pluma Bold"/>
                <a:cs typeface="Pluma Bold"/>
                <a:sym typeface="Pluma Bold"/>
              </a:rPr>
              <a:t>Analytics and Measurement</a:t>
            </a:r>
          </a:p>
        </p:txBody>
      </p:sp>
      <p:sp>
        <p:nvSpPr>
          <p:cNvPr name="TextBox 11" id="11"/>
          <p:cNvSpPr txBox="true"/>
          <p:nvPr/>
        </p:nvSpPr>
        <p:spPr>
          <a:xfrm rot="0">
            <a:off x="8782109" y="7379924"/>
            <a:ext cx="6958916" cy="703766"/>
          </a:xfrm>
          <a:prstGeom prst="rect">
            <a:avLst/>
          </a:prstGeom>
        </p:spPr>
        <p:txBody>
          <a:bodyPr anchor="t" rtlCol="false" tIns="0" lIns="0" bIns="0" rIns="0">
            <a:spAutoFit/>
          </a:bodyPr>
          <a:lstStyle/>
          <a:p>
            <a:pPr algn="l" marL="0" indent="0" lvl="1">
              <a:lnSpc>
                <a:spcPts val="4784"/>
              </a:lnSpc>
              <a:spcBef>
                <a:spcPct val="0"/>
              </a:spcBef>
            </a:pPr>
            <a:r>
              <a:rPr lang="en-US" sz="3417" strike="noStrike" u="none">
                <a:solidFill>
                  <a:srgbClr val="FFFFFF"/>
                </a:solidFill>
                <a:latin typeface="Lazord Sans Serif"/>
                <a:ea typeface="Lazord Sans Serif"/>
                <a:cs typeface="Lazord Sans Serif"/>
                <a:sym typeface="Lazord Sans Serif"/>
              </a:rPr>
              <a:t>Tools for analytics and reporting.</a:t>
            </a:r>
          </a:p>
        </p:txBody>
      </p:sp>
      <p:sp>
        <p:nvSpPr>
          <p:cNvPr name="TextBox 12" id="12"/>
          <p:cNvSpPr txBox="true"/>
          <p:nvPr/>
        </p:nvSpPr>
        <p:spPr>
          <a:xfrm rot="0">
            <a:off x="8782109" y="5533123"/>
            <a:ext cx="6480201" cy="1303841"/>
          </a:xfrm>
          <a:prstGeom prst="rect">
            <a:avLst/>
          </a:prstGeom>
        </p:spPr>
        <p:txBody>
          <a:bodyPr anchor="t" rtlCol="false" tIns="0" lIns="0" bIns="0" rIns="0">
            <a:spAutoFit/>
          </a:bodyPr>
          <a:lstStyle/>
          <a:p>
            <a:pPr algn="l" marL="0" indent="0" lvl="1">
              <a:lnSpc>
                <a:spcPts val="4784"/>
              </a:lnSpc>
              <a:spcBef>
                <a:spcPct val="0"/>
              </a:spcBef>
            </a:pPr>
            <a:r>
              <a:rPr lang="en-US" sz="3417" strike="noStrike" u="none">
                <a:solidFill>
                  <a:srgbClr val="FFFFFF"/>
                </a:solidFill>
                <a:latin typeface="Lazord Sans Serif"/>
                <a:ea typeface="Lazord Sans Serif"/>
                <a:cs typeface="Lazord Sans Serif"/>
                <a:sym typeface="Lazord Sans Serif"/>
              </a:rPr>
              <a:t>Key metrics to track for each digital marketing channel.</a:t>
            </a:r>
          </a:p>
        </p:txBody>
      </p:sp>
      <p:sp>
        <p:nvSpPr>
          <p:cNvPr name="TextBox 13" id="13"/>
          <p:cNvSpPr txBox="true"/>
          <p:nvPr/>
        </p:nvSpPr>
        <p:spPr>
          <a:xfrm rot="0">
            <a:off x="8782109" y="3933972"/>
            <a:ext cx="6958916" cy="1303841"/>
          </a:xfrm>
          <a:prstGeom prst="rect">
            <a:avLst/>
          </a:prstGeom>
        </p:spPr>
        <p:txBody>
          <a:bodyPr anchor="t" rtlCol="false" tIns="0" lIns="0" bIns="0" rIns="0">
            <a:spAutoFit/>
          </a:bodyPr>
          <a:lstStyle/>
          <a:p>
            <a:pPr algn="l">
              <a:lnSpc>
                <a:spcPts val="4784"/>
              </a:lnSpc>
            </a:pPr>
            <a:r>
              <a:rPr lang="en-US" sz="3417">
                <a:solidFill>
                  <a:srgbClr val="FFFFFF"/>
                </a:solidFill>
                <a:latin typeface="Lazord Sans Serif"/>
                <a:ea typeface="Lazord Sans Serif"/>
                <a:cs typeface="Lazord Sans Serif"/>
                <a:sym typeface="Lazord Sans Serif"/>
              </a:rPr>
              <a:t>Importance of analytics in digital marketing.</a:t>
            </a:r>
          </a:p>
        </p:txBody>
      </p:sp>
      <p:sp>
        <p:nvSpPr>
          <p:cNvPr name="Freeform 14" id="14"/>
          <p:cNvSpPr/>
          <p:nvPr/>
        </p:nvSpPr>
        <p:spPr>
          <a:xfrm flipH="false" flipV="false" rot="0">
            <a:off x="4071091" y="2342549"/>
            <a:ext cx="10021492" cy="218651"/>
          </a:xfrm>
          <a:custGeom>
            <a:avLst/>
            <a:gdLst/>
            <a:ahLst/>
            <a:cxnLst/>
            <a:rect r="r" b="b" t="t" l="l"/>
            <a:pathLst>
              <a:path h="218651" w="10021492">
                <a:moveTo>
                  <a:pt x="0" y="0"/>
                </a:moveTo>
                <a:lnTo>
                  <a:pt x="10021491" y="0"/>
                </a:lnTo>
                <a:lnTo>
                  <a:pt x="10021491" y="218651"/>
                </a:lnTo>
                <a:lnTo>
                  <a:pt x="0" y="2186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7857054" y="3968269"/>
            <a:ext cx="450759" cy="1120946"/>
          </a:xfrm>
          <a:prstGeom prst="rect">
            <a:avLst/>
          </a:prstGeom>
        </p:spPr>
        <p:txBody>
          <a:bodyPr anchor="t" rtlCol="false" tIns="0" lIns="0" bIns="0" rIns="0">
            <a:spAutoFit/>
          </a:bodyPr>
          <a:lstStyle/>
          <a:p>
            <a:pPr algn="ctr">
              <a:lnSpc>
                <a:spcPts val="7608"/>
              </a:lnSpc>
            </a:pPr>
            <a:r>
              <a:rPr lang="en-US" b="true" sz="5434">
                <a:solidFill>
                  <a:srgbClr val="0760C7"/>
                </a:solidFill>
                <a:latin typeface="Lazord Sans Serif Bold"/>
                <a:ea typeface="Lazord Sans Serif Bold"/>
                <a:cs typeface="Lazord Sans Serif Bold"/>
                <a:sym typeface="Lazord Sans Serif Bold"/>
              </a:rPr>
              <a:t>1</a:t>
            </a:r>
          </a:p>
        </p:txBody>
      </p:sp>
      <p:sp>
        <p:nvSpPr>
          <p:cNvPr name="TextBox 16" id="16"/>
          <p:cNvSpPr txBox="true"/>
          <p:nvPr/>
        </p:nvSpPr>
        <p:spPr>
          <a:xfrm rot="0">
            <a:off x="7857054" y="5567420"/>
            <a:ext cx="450759" cy="1120946"/>
          </a:xfrm>
          <a:prstGeom prst="rect">
            <a:avLst/>
          </a:prstGeom>
        </p:spPr>
        <p:txBody>
          <a:bodyPr anchor="t" rtlCol="false" tIns="0" lIns="0" bIns="0" rIns="0">
            <a:spAutoFit/>
          </a:bodyPr>
          <a:lstStyle/>
          <a:p>
            <a:pPr algn="ctr">
              <a:lnSpc>
                <a:spcPts val="7608"/>
              </a:lnSpc>
            </a:pPr>
            <a:r>
              <a:rPr lang="en-US" b="true" sz="5434">
                <a:solidFill>
                  <a:srgbClr val="0760C7"/>
                </a:solidFill>
                <a:latin typeface="Lazord Sans Serif Bold"/>
                <a:ea typeface="Lazord Sans Serif Bold"/>
                <a:cs typeface="Lazord Sans Serif Bold"/>
                <a:sym typeface="Lazord Sans Serif Bold"/>
              </a:rPr>
              <a:t>2</a:t>
            </a:r>
          </a:p>
        </p:txBody>
      </p:sp>
      <p:sp>
        <p:nvSpPr>
          <p:cNvPr name="TextBox 17" id="17"/>
          <p:cNvSpPr txBox="true"/>
          <p:nvPr/>
        </p:nvSpPr>
        <p:spPr>
          <a:xfrm rot="0">
            <a:off x="7857054" y="7164616"/>
            <a:ext cx="450759" cy="1120946"/>
          </a:xfrm>
          <a:prstGeom prst="rect">
            <a:avLst/>
          </a:prstGeom>
        </p:spPr>
        <p:txBody>
          <a:bodyPr anchor="t" rtlCol="false" tIns="0" lIns="0" bIns="0" rIns="0">
            <a:spAutoFit/>
          </a:bodyPr>
          <a:lstStyle/>
          <a:p>
            <a:pPr algn="ctr">
              <a:lnSpc>
                <a:spcPts val="7608"/>
              </a:lnSpc>
            </a:pPr>
            <a:r>
              <a:rPr lang="en-US" b="true" sz="5434">
                <a:solidFill>
                  <a:srgbClr val="0760C7"/>
                </a:solidFill>
                <a:latin typeface="Lazord Sans Serif Bold"/>
                <a:ea typeface="Lazord Sans Serif Bold"/>
                <a:cs typeface="Lazord Sans Serif Bold"/>
                <a:sym typeface="Lazord Sans Serif Bold"/>
              </a:rPr>
              <a:t>3</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628">
            <a:off x="2551753" y="3203546"/>
            <a:ext cx="13184494" cy="5847273"/>
          </a:xfrm>
          <a:custGeom>
            <a:avLst/>
            <a:gdLst/>
            <a:ahLst/>
            <a:cxnLst/>
            <a:rect r="r" b="b" t="t" l="l"/>
            <a:pathLst>
              <a:path h="5847273" w="13184494">
                <a:moveTo>
                  <a:pt x="0" y="0"/>
                </a:moveTo>
                <a:lnTo>
                  <a:pt x="13184494" y="0"/>
                </a:lnTo>
                <a:lnTo>
                  <a:pt x="13184494" y="5847273"/>
                </a:lnTo>
                <a:lnTo>
                  <a:pt x="0" y="5847273"/>
                </a:lnTo>
                <a:lnTo>
                  <a:pt x="0" y="0"/>
                </a:lnTo>
                <a:close/>
              </a:path>
            </a:pathLst>
          </a:custGeom>
          <a:blipFill>
            <a:blip r:embed="rId3">
              <a:extLst>
                <a:ext uri="{96DAC541-7B7A-43D3-8B79-37D633B846F1}">
                  <asvg:svgBlip xmlns:asvg="http://schemas.microsoft.com/office/drawing/2016/SVG/main" r:embed="rId4"/>
                </a:ext>
              </a:extLst>
            </a:blip>
            <a:stretch>
              <a:fillRect l="0" t="-61635" r="0" b="-46626"/>
            </a:stretch>
          </a:blipFill>
        </p:spPr>
      </p:sp>
      <p:sp>
        <p:nvSpPr>
          <p:cNvPr name="Freeform 4" id="4"/>
          <p:cNvSpPr/>
          <p:nvPr/>
        </p:nvSpPr>
        <p:spPr>
          <a:xfrm flipH="false" flipV="false" rot="0">
            <a:off x="2962767" y="2826924"/>
            <a:ext cx="2589965" cy="731665"/>
          </a:xfrm>
          <a:custGeom>
            <a:avLst/>
            <a:gdLst/>
            <a:ahLst/>
            <a:cxnLst/>
            <a:rect r="r" b="b" t="t" l="l"/>
            <a:pathLst>
              <a:path h="731665" w="2589965">
                <a:moveTo>
                  <a:pt x="0" y="0"/>
                </a:moveTo>
                <a:lnTo>
                  <a:pt x="2589965" y="0"/>
                </a:lnTo>
                <a:lnTo>
                  <a:pt x="2589965" y="731665"/>
                </a:lnTo>
                <a:lnTo>
                  <a:pt x="0" y="731665"/>
                </a:lnTo>
                <a:lnTo>
                  <a:pt x="0" y="0"/>
                </a:lnTo>
                <a:close/>
              </a:path>
            </a:pathLst>
          </a:custGeom>
          <a:blipFill>
            <a:blip r:embed="rId5"/>
            <a:stretch>
              <a:fillRect l="0" t="0" r="0" b="0"/>
            </a:stretch>
          </a:blipFill>
        </p:spPr>
      </p:sp>
      <p:sp>
        <p:nvSpPr>
          <p:cNvPr name="Freeform 5" id="5"/>
          <p:cNvSpPr/>
          <p:nvPr/>
        </p:nvSpPr>
        <p:spPr>
          <a:xfrm flipH="false" flipV="false" rot="0">
            <a:off x="12172504" y="8371965"/>
            <a:ext cx="3360511" cy="886335"/>
          </a:xfrm>
          <a:custGeom>
            <a:avLst/>
            <a:gdLst/>
            <a:ahLst/>
            <a:cxnLst/>
            <a:rect r="r" b="b" t="t" l="l"/>
            <a:pathLst>
              <a:path h="886335" w="3360511">
                <a:moveTo>
                  <a:pt x="0" y="0"/>
                </a:moveTo>
                <a:lnTo>
                  <a:pt x="3360510" y="0"/>
                </a:lnTo>
                <a:lnTo>
                  <a:pt x="3360510" y="886335"/>
                </a:lnTo>
                <a:lnTo>
                  <a:pt x="0" y="886335"/>
                </a:lnTo>
                <a:lnTo>
                  <a:pt x="0" y="0"/>
                </a:lnTo>
                <a:close/>
              </a:path>
            </a:pathLst>
          </a:custGeom>
          <a:blipFill>
            <a:blip r:embed="rId6"/>
            <a:stretch>
              <a:fillRect l="0" t="0" r="0" b="0"/>
            </a:stretch>
          </a:blipFill>
        </p:spPr>
      </p:sp>
      <p:sp>
        <p:nvSpPr>
          <p:cNvPr name="Freeform 6" id="6"/>
          <p:cNvSpPr/>
          <p:nvPr/>
        </p:nvSpPr>
        <p:spPr>
          <a:xfrm flipH="false" flipV="false" rot="0">
            <a:off x="2259246" y="4111039"/>
            <a:ext cx="4742826" cy="4535866"/>
          </a:xfrm>
          <a:custGeom>
            <a:avLst/>
            <a:gdLst/>
            <a:ahLst/>
            <a:cxnLst/>
            <a:rect r="r" b="b" t="t" l="l"/>
            <a:pathLst>
              <a:path h="4535866" w="4742826">
                <a:moveTo>
                  <a:pt x="0" y="0"/>
                </a:moveTo>
                <a:lnTo>
                  <a:pt x="4742826" y="0"/>
                </a:lnTo>
                <a:lnTo>
                  <a:pt x="4742826" y="4535866"/>
                </a:lnTo>
                <a:lnTo>
                  <a:pt x="0" y="45358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763874" y="1536676"/>
            <a:ext cx="9591573" cy="970280"/>
          </a:xfrm>
          <a:prstGeom prst="rect">
            <a:avLst/>
          </a:prstGeom>
        </p:spPr>
        <p:txBody>
          <a:bodyPr anchor="t" rtlCol="false" tIns="0" lIns="0" bIns="0" rIns="0">
            <a:spAutoFit/>
          </a:bodyPr>
          <a:lstStyle/>
          <a:p>
            <a:pPr algn="l" marL="0" indent="0" lvl="0">
              <a:lnSpc>
                <a:spcPts val="7840"/>
              </a:lnSpc>
              <a:spcBef>
                <a:spcPct val="0"/>
              </a:spcBef>
            </a:pPr>
            <a:r>
              <a:rPr lang="en-US" sz="5600">
                <a:solidFill>
                  <a:srgbClr val="0760C7"/>
                </a:solidFill>
                <a:latin typeface="Pluma Bold"/>
                <a:ea typeface="Pluma Bold"/>
                <a:cs typeface="Pluma Bold"/>
                <a:sym typeface="Pluma Bold"/>
              </a:rPr>
              <a:t>KPIs to Tack</a:t>
            </a:r>
          </a:p>
        </p:txBody>
      </p:sp>
      <p:sp>
        <p:nvSpPr>
          <p:cNvPr name="TextBox 8" id="8"/>
          <p:cNvSpPr txBox="true"/>
          <p:nvPr/>
        </p:nvSpPr>
        <p:spPr>
          <a:xfrm rot="0">
            <a:off x="6763874" y="3571602"/>
            <a:ext cx="8198865" cy="5075303"/>
          </a:xfrm>
          <a:prstGeom prst="rect">
            <a:avLst/>
          </a:prstGeom>
        </p:spPr>
        <p:txBody>
          <a:bodyPr anchor="t" rtlCol="false" tIns="0" lIns="0" bIns="0" rIns="0">
            <a:spAutoFit/>
          </a:bodyPr>
          <a:lstStyle/>
          <a:p>
            <a:pPr algn="l" marL="1738700" indent="-579567" lvl="2">
              <a:lnSpc>
                <a:spcPts val="5637"/>
              </a:lnSpc>
              <a:buFont typeface="Arial"/>
              <a:buChar char="⚬"/>
            </a:pPr>
            <a:r>
              <a:rPr lang="en-US" sz="4026">
                <a:solidFill>
                  <a:srgbClr val="FFFFFF"/>
                </a:solidFill>
                <a:latin typeface="Lazord Sans Serif"/>
                <a:ea typeface="Lazord Sans Serif"/>
                <a:cs typeface="Lazord Sans Serif"/>
                <a:sym typeface="Lazord Sans Serif"/>
              </a:rPr>
              <a:t>Reach &amp; Impressions</a:t>
            </a:r>
          </a:p>
          <a:p>
            <a:pPr algn="l" marL="1738700" indent="-579567" lvl="2">
              <a:lnSpc>
                <a:spcPts val="5637"/>
              </a:lnSpc>
              <a:buFont typeface="Arial"/>
              <a:buChar char="⚬"/>
            </a:pPr>
            <a:r>
              <a:rPr lang="en-US" sz="4026">
                <a:solidFill>
                  <a:srgbClr val="FFFFFF"/>
                </a:solidFill>
                <a:latin typeface="Lazord Sans Serif"/>
                <a:ea typeface="Lazord Sans Serif"/>
                <a:cs typeface="Lazord Sans Serif"/>
                <a:sym typeface="Lazord Sans Serif"/>
              </a:rPr>
              <a:t>Engagement Rate</a:t>
            </a:r>
          </a:p>
          <a:p>
            <a:pPr algn="l" marL="1738700" indent="-579567" lvl="2">
              <a:lnSpc>
                <a:spcPts val="5637"/>
              </a:lnSpc>
              <a:buFont typeface="Arial"/>
              <a:buChar char="⚬"/>
            </a:pPr>
            <a:r>
              <a:rPr lang="en-US" sz="4026">
                <a:solidFill>
                  <a:srgbClr val="FFFFFF"/>
                </a:solidFill>
                <a:latin typeface="Lazord Sans Serif"/>
                <a:ea typeface="Lazord Sans Serif"/>
                <a:cs typeface="Lazord Sans Serif"/>
                <a:sym typeface="Lazord Sans Serif"/>
              </a:rPr>
              <a:t>Click-Through Rate (CTR)</a:t>
            </a:r>
          </a:p>
          <a:p>
            <a:pPr algn="l" marL="1738700" indent="-579567" lvl="2">
              <a:lnSpc>
                <a:spcPts val="5637"/>
              </a:lnSpc>
              <a:buFont typeface="Arial"/>
              <a:buChar char="⚬"/>
            </a:pPr>
            <a:r>
              <a:rPr lang="en-US" sz="4026">
                <a:solidFill>
                  <a:srgbClr val="FFFFFF"/>
                </a:solidFill>
                <a:latin typeface="Lazord Sans Serif"/>
                <a:ea typeface="Lazord Sans Serif"/>
                <a:cs typeface="Lazord Sans Serif"/>
                <a:sym typeface="Lazord Sans Serif"/>
              </a:rPr>
              <a:t>Conversion Rate</a:t>
            </a:r>
          </a:p>
          <a:p>
            <a:pPr algn="l" marL="1738700" indent="-579567" lvl="2">
              <a:lnSpc>
                <a:spcPts val="5637"/>
              </a:lnSpc>
              <a:buFont typeface="Arial"/>
              <a:buChar char="⚬"/>
            </a:pPr>
            <a:r>
              <a:rPr lang="en-US" sz="4026">
                <a:solidFill>
                  <a:srgbClr val="FFFFFF"/>
                </a:solidFill>
                <a:latin typeface="Lazord Sans Serif"/>
                <a:ea typeface="Lazord Sans Serif"/>
                <a:cs typeface="Lazord Sans Serif"/>
                <a:sym typeface="Lazord Sans Serif"/>
              </a:rPr>
              <a:t>Customer Acquisition Cost (CAC)</a:t>
            </a:r>
          </a:p>
          <a:p>
            <a:pPr algn="l">
              <a:lnSpc>
                <a:spcPts val="5637"/>
              </a:lnSpc>
            </a:pPr>
          </a:p>
        </p:txBody>
      </p:sp>
      <p:sp>
        <p:nvSpPr>
          <p:cNvPr name="Freeform 9" id="9"/>
          <p:cNvSpPr/>
          <p:nvPr/>
        </p:nvSpPr>
        <p:spPr>
          <a:xfrm flipH="false" flipV="false" rot="0">
            <a:off x="4071091" y="2342549"/>
            <a:ext cx="10021492" cy="218651"/>
          </a:xfrm>
          <a:custGeom>
            <a:avLst/>
            <a:gdLst/>
            <a:ahLst/>
            <a:cxnLst/>
            <a:rect r="r" b="b" t="t" l="l"/>
            <a:pathLst>
              <a:path h="218651" w="10021492">
                <a:moveTo>
                  <a:pt x="0" y="0"/>
                </a:moveTo>
                <a:lnTo>
                  <a:pt x="10021491" y="0"/>
                </a:lnTo>
                <a:lnTo>
                  <a:pt x="10021491" y="218651"/>
                </a:lnTo>
                <a:lnTo>
                  <a:pt x="0" y="2186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8398000" y="6416508"/>
            <a:ext cx="7315200" cy="2651760"/>
          </a:xfrm>
          <a:custGeom>
            <a:avLst/>
            <a:gdLst/>
            <a:ahLst/>
            <a:cxnLst/>
            <a:rect r="r" b="b" t="t" l="l"/>
            <a:pathLst>
              <a:path h="2651760" w="7315200">
                <a:moveTo>
                  <a:pt x="0" y="2651760"/>
                </a:moveTo>
                <a:lnTo>
                  <a:pt x="7315200" y="2651760"/>
                </a:lnTo>
                <a:lnTo>
                  <a:pt x="7315200" y="0"/>
                </a:lnTo>
                <a:lnTo>
                  <a:pt x="0" y="0"/>
                </a:lnTo>
                <a:lnTo>
                  <a:pt x="0" y="26517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628">
            <a:off x="2551753" y="2627740"/>
            <a:ext cx="13184494" cy="5847273"/>
          </a:xfrm>
          <a:custGeom>
            <a:avLst/>
            <a:gdLst/>
            <a:ahLst/>
            <a:cxnLst/>
            <a:rect r="r" b="b" t="t" l="l"/>
            <a:pathLst>
              <a:path h="5847273" w="13184494">
                <a:moveTo>
                  <a:pt x="0" y="0"/>
                </a:moveTo>
                <a:lnTo>
                  <a:pt x="13184494" y="0"/>
                </a:lnTo>
                <a:lnTo>
                  <a:pt x="13184494" y="5847272"/>
                </a:lnTo>
                <a:lnTo>
                  <a:pt x="0" y="5847272"/>
                </a:lnTo>
                <a:lnTo>
                  <a:pt x="0" y="0"/>
                </a:lnTo>
                <a:close/>
              </a:path>
            </a:pathLst>
          </a:custGeom>
          <a:blipFill>
            <a:blip r:embed="rId5">
              <a:extLst>
                <a:ext uri="{96DAC541-7B7A-43D3-8B79-37D633B846F1}">
                  <asvg:svgBlip xmlns:asvg="http://schemas.microsoft.com/office/drawing/2016/SVG/main" r:embed="rId6"/>
                </a:ext>
              </a:extLst>
            </a:blip>
            <a:stretch>
              <a:fillRect l="0" t="-61635" r="0" b="-46626"/>
            </a:stretch>
          </a:blipFill>
        </p:spPr>
      </p:sp>
      <p:sp>
        <p:nvSpPr>
          <p:cNvPr name="Freeform 5" id="5"/>
          <p:cNvSpPr/>
          <p:nvPr/>
        </p:nvSpPr>
        <p:spPr>
          <a:xfrm flipH="false" flipV="false" rot="0">
            <a:off x="7870666" y="1801198"/>
            <a:ext cx="7677668" cy="1631504"/>
          </a:xfrm>
          <a:custGeom>
            <a:avLst/>
            <a:gdLst/>
            <a:ahLst/>
            <a:cxnLst/>
            <a:rect r="r" b="b" t="t" l="l"/>
            <a:pathLst>
              <a:path h="1631504" w="7677668">
                <a:moveTo>
                  <a:pt x="0" y="0"/>
                </a:moveTo>
                <a:lnTo>
                  <a:pt x="7677668" y="0"/>
                </a:lnTo>
                <a:lnTo>
                  <a:pt x="7677668" y="1631504"/>
                </a:lnTo>
                <a:lnTo>
                  <a:pt x="0" y="1631504"/>
                </a:lnTo>
                <a:lnTo>
                  <a:pt x="0" y="0"/>
                </a:lnTo>
                <a:close/>
              </a:path>
            </a:pathLst>
          </a:custGeom>
          <a:blipFill>
            <a:blip r:embed="rId7"/>
            <a:stretch>
              <a:fillRect l="0" t="0" r="0" b="0"/>
            </a:stretch>
          </a:blipFill>
        </p:spPr>
      </p:sp>
      <p:sp>
        <p:nvSpPr>
          <p:cNvPr name="Freeform 6" id="6"/>
          <p:cNvSpPr/>
          <p:nvPr/>
        </p:nvSpPr>
        <p:spPr>
          <a:xfrm flipH="false" flipV="false" rot="0">
            <a:off x="2329381" y="3879124"/>
            <a:ext cx="872562" cy="807120"/>
          </a:xfrm>
          <a:custGeom>
            <a:avLst/>
            <a:gdLst/>
            <a:ahLst/>
            <a:cxnLst/>
            <a:rect r="r" b="b" t="t" l="l"/>
            <a:pathLst>
              <a:path h="807120" w="872562">
                <a:moveTo>
                  <a:pt x="0" y="0"/>
                </a:moveTo>
                <a:lnTo>
                  <a:pt x="872561" y="0"/>
                </a:lnTo>
                <a:lnTo>
                  <a:pt x="872561" y="807120"/>
                </a:lnTo>
                <a:lnTo>
                  <a:pt x="0" y="8071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329381" y="5147816"/>
            <a:ext cx="872562" cy="807120"/>
          </a:xfrm>
          <a:custGeom>
            <a:avLst/>
            <a:gdLst/>
            <a:ahLst/>
            <a:cxnLst/>
            <a:rect r="r" b="b" t="t" l="l"/>
            <a:pathLst>
              <a:path h="807120" w="872562">
                <a:moveTo>
                  <a:pt x="0" y="0"/>
                </a:moveTo>
                <a:lnTo>
                  <a:pt x="872561" y="0"/>
                </a:lnTo>
                <a:lnTo>
                  <a:pt x="872561" y="807120"/>
                </a:lnTo>
                <a:lnTo>
                  <a:pt x="0" y="8071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329381" y="6416508"/>
            <a:ext cx="872562" cy="807120"/>
          </a:xfrm>
          <a:custGeom>
            <a:avLst/>
            <a:gdLst/>
            <a:ahLst/>
            <a:cxnLst/>
            <a:rect r="r" b="b" t="t" l="l"/>
            <a:pathLst>
              <a:path h="807120" w="872562">
                <a:moveTo>
                  <a:pt x="0" y="0"/>
                </a:moveTo>
                <a:lnTo>
                  <a:pt x="872561" y="0"/>
                </a:lnTo>
                <a:lnTo>
                  <a:pt x="872561" y="807120"/>
                </a:lnTo>
                <a:lnTo>
                  <a:pt x="0" y="8071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728612">
            <a:off x="14478829" y="3175605"/>
            <a:ext cx="2139009" cy="483951"/>
          </a:xfrm>
          <a:custGeom>
            <a:avLst/>
            <a:gdLst/>
            <a:ahLst/>
            <a:cxnLst/>
            <a:rect r="r" b="b" t="t" l="l"/>
            <a:pathLst>
              <a:path h="483951" w="2139009">
                <a:moveTo>
                  <a:pt x="0" y="0"/>
                </a:moveTo>
                <a:lnTo>
                  <a:pt x="2139010" y="0"/>
                </a:lnTo>
                <a:lnTo>
                  <a:pt x="2139010" y="483951"/>
                </a:lnTo>
                <a:lnTo>
                  <a:pt x="0" y="4839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782444">
            <a:off x="1062933" y="1408155"/>
            <a:ext cx="2139009" cy="393043"/>
          </a:xfrm>
          <a:custGeom>
            <a:avLst/>
            <a:gdLst/>
            <a:ahLst/>
            <a:cxnLst/>
            <a:rect r="r" b="b" t="t" l="l"/>
            <a:pathLst>
              <a:path h="393043" w="2139009">
                <a:moveTo>
                  <a:pt x="0" y="0"/>
                </a:moveTo>
                <a:lnTo>
                  <a:pt x="2139009" y="0"/>
                </a:lnTo>
                <a:lnTo>
                  <a:pt x="2139009" y="393043"/>
                </a:lnTo>
                <a:lnTo>
                  <a:pt x="0" y="3930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true" rot="-5299507">
            <a:off x="3249523" y="1109876"/>
            <a:ext cx="1222255" cy="3028109"/>
          </a:xfrm>
          <a:custGeom>
            <a:avLst/>
            <a:gdLst/>
            <a:ahLst/>
            <a:cxnLst/>
            <a:rect r="r" b="b" t="t" l="l"/>
            <a:pathLst>
              <a:path h="3028109" w="1222255">
                <a:moveTo>
                  <a:pt x="0" y="3028109"/>
                </a:moveTo>
                <a:lnTo>
                  <a:pt x="1222255" y="3028109"/>
                </a:lnTo>
                <a:lnTo>
                  <a:pt x="1222255" y="0"/>
                </a:lnTo>
                <a:lnTo>
                  <a:pt x="0" y="0"/>
                </a:lnTo>
                <a:lnTo>
                  <a:pt x="0" y="302810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7038315" y="1385760"/>
            <a:ext cx="1359685" cy="1378642"/>
          </a:xfrm>
          <a:custGeom>
            <a:avLst/>
            <a:gdLst/>
            <a:ahLst/>
            <a:cxnLst/>
            <a:rect r="r" b="b" t="t" l="l"/>
            <a:pathLst>
              <a:path h="1378642" w="1359685">
                <a:moveTo>
                  <a:pt x="0" y="0"/>
                </a:moveTo>
                <a:lnTo>
                  <a:pt x="1359685" y="0"/>
                </a:lnTo>
                <a:lnTo>
                  <a:pt x="1359685" y="1378642"/>
                </a:lnTo>
                <a:lnTo>
                  <a:pt x="0" y="1378642"/>
                </a:lnTo>
                <a:lnTo>
                  <a:pt x="0" y="0"/>
                </a:lnTo>
                <a:close/>
              </a:path>
            </a:pathLst>
          </a:custGeom>
          <a:blipFill>
            <a:blip r:embed="rId16"/>
            <a:stretch>
              <a:fillRect l="0" t="0" r="0" b="0"/>
            </a:stretch>
          </a:blipFill>
        </p:spPr>
      </p:sp>
      <p:sp>
        <p:nvSpPr>
          <p:cNvPr name="Freeform 13" id="13"/>
          <p:cNvSpPr/>
          <p:nvPr/>
        </p:nvSpPr>
        <p:spPr>
          <a:xfrm flipH="false" flipV="false" rot="0">
            <a:off x="11839572" y="6608203"/>
            <a:ext cx="4805238" cy="2126318"/>
          </a:xfrm>
          <a:custGeom>
            <a:avLst/>
            <a:gdLst/>
            <a:ahLst/>
            <a:cxnLst/>
            <a:rect r="r" b="b" t="t" l="l"/>
            <a:pathLst>
              <a:path h="2126318" w="4805238">
                <a:moveTo>
                  <a:pt x="0" y="0"/>
                </a:moveTo>
                <a:lnTo>
                  <a:pt x="4805237" y="0"/>
                </a:lnTo>
                <a:lnTo>
                  <a:pt x="4805237" y="2126317"/>
                </a:lnTo>
                <a:lnTo>
                  <a:pt x="0" y="2126317"/>
                </a:lnTo>
                <a:lnTo>
                  <a:pt x="0" y="0"/>
                </a:lnTo>
                <a:close/>
              </a:path>
            </a:pathLst>
          </a:custGeom>
          <a:blipFill>
            <a:blip r:embed="rId17"/>
            <a:stretch>
              <a:fillRect l="0" t="0" r="0" b="0"/>
            </a:stretch>
          </a:blipFill>
        </p:spPr>
      </p:sp>
      <p:sp>
        <p:nvSpPr>
          <p:cNvPr name="TextBox 14" id="14"/>
          <p:cNvSpPr txBox="true"/>
          <p:nvPr/>
        </p:nvSpPr>
        <p:spPr>
          <a:xfrm rot="0">
            <a:off x="8582993" y="1951256"/>
            <a:ext cx="6521673" cy="1031337"/>
          </a:xfrm>
          <a:prstGeom prst="rect">
            <a:avLst/>
          </a:prstGeom>
        </p:spPr>
        <p:txBody>
          <a:bodyPr anchor="t" rtlCol="false" tIns="0" lIns="0" bIns="0" rIns="0">
            <a:spAutoFit/>
          </a:bodyPr>
          <a:lstStyle/>
          <a:p>
            <a:pPr algn="l">
              <a:lnSpc>
                <a:spcPts val="8254"/>
              </a:lnSpc>
            </a:pPr>
            <a:r>
              <a:rPr lang="en-US" sz="5896">
                <a:solidFill>
                  <a:srgbClr val="FCFAEE"/>
                </a:solidFill>
                <a:latin typeface="Pluma Bold"/>
                <a:ea typeface="Pluma Bold"/>
                <a:cs typeface="Pluma Bold"/>
                <a:sym typeface="Pluma Bold"/>
              </a:rPr>
              <a:t>Mobile Marketing</a:t>
            </a:r>
          </a:p>
        </p:txBody>
      </p:sp>
      <p:sp>
        <p:nvSpPr>
          <p:cNvPr name="TextBox 15" id="15"/>
          <p:cNvSpPr txBox="true"/>
          <p:nvPr/>
        </p:nvSpPr>
        <p:spPr>
          <a:xfrm rot="0">
            <a:off x="4313597" y="6427228"/>
            <a:ext cx="6045118" cy="654236"/>
          </a:xfrm>
          <a:prstGeom prst="rect">
            <a:avLst/>
          </a:prstGeom>
        </p:spPr>
        <p:txBody>
          <a:bodyPr anchor="t" rtlCol="false" tIns="0" lIns="0" bIns="0" rIns="0">
            <a:spAutoFit/>
          </a:bodyPr>
          <a:lstStyle/>
          <a:p>
            <a:pPr algn="l">
              <a:lnSpc>
                <a:spcPts val="4364"/>
              </a:lnSpc>
            </a:pPr>
            <a:r>
              <a:rPr lang="en-US" sz="3117">
                <a:solidFill>
                  <a:srgbClr val="000000"/>
                </a:solidFill>
                <a:latin typeface="Lazord Sans Serif"/>
                <a:ea typeface="Lazord Sans Serif"/>
                <a:cs typeface="Lazord Sans Serif"/>
                <a:sym typeface="Lazord Sans Serif"/>
              </a:rPr>
              <a:t>Location-based marketing tactics.</a:t>
            </a:r>
          </a:p>
        </p:txBody>
      </p:sp>
      <p:sp>
        <p:nvSpPr>
          <p:cNvPr name="TextBox 16" id="16"/>
          <p:cNvSpPr txBox="true"/>
          <p:nvPr/>
        </p:nvSpPr>
        <p:spPr>
          <a:xfrm rot="0">
            <a:off x="4313597" y="5158536"/>
            <a:ext cx="8576817" cy="654236"/>
          </a:xfrm>
          <a:prstGeom prst="rect">
            <a:avLst/>
          </a:prstGeom>
        </p:spPr>
        <p:txBody>
          <a:bodyPr anchor="t" rtlCol="false" tIns="0" lIns="0" bIns="0" rIns="0">
            <a:spAutoFit/>
          </a:bodyPr>
          <a:lstStyle/>
          <a:p>
            <a:pPr algn="l">
              <a:lnSpc>
                <a:spcPts val="4364"/>
              </a:lnSpc>
            </a:pPr>
            <a:r>
              <a:rPr lang="en-US" sz="3117">
                <a:solidFill>
                  <a:srgbClr val="000000"/>
                </a:solidFill>
                <a:latin typeface="Lazord Sans Serif"/>
                <a:ea typeface="Lazord Sans Serif"/>
                <a:cs typeface="Lazord Sans Serif"/>
                <a:sym typeface="Lazord Sans Serif"/>
              </a:rPr>
              <a:t>Strategies for mobile-friendly websites and apps.</a:t>
            </a:r>
          </a:p>
        </p:txBody>
      </p:sp>
      <p:sp>
        <p:nvSpPr>
          <p:cNvPr name="TextBox 17" id="17"/>
          <p:cNvSpPr txBox="true"/>
          <p:nvPr/>
        </p:nvSpPr>
        <p:spPr>
          <a:xfrm rot="0">
            <a:off x="4313597" y="3889844"/>
            <a:ext cx="7742003" cy="654236"/>
          </a:xfrm>
          <a:prstGeom prst="rect">
            <a:avLst/>
          </a:prstGeom>
        </p:spPr>
        <p:txBody>
          <a:bodyPr anchor="t" rtlCol="false" tIns="0" lIns="0" bIns="0" rIns="0">
            <a:spAutoFit/>
          </a:bodyPr>
          <a:lstStyle/>
          <a:p>
            <a:pPr algn="l">
              <a:lnSpc>
                <a:spcPts val="4364"/>
              </a:lnSpc>
            </a:pPr>
            <a:r>
              <a:rPr lang="en-US" sz="3117">
                <a:solidFill>
                  <a:srgbClr val="000000"/>
                </a:solidFill>
                <a:latin typeface="Lazord Sans Serif"/>
                <a:ea typeface="Lazord Sans Serif"/>
                <a:cs typeface="Lazord Sans Serif"/>
                <a:sym typeface="Lazord Sans Serif"/>
              </a:rPr>
              <a:t>Rise of mobile marketing and its significance.</a:t>
            </a:r>
          </a:p>
        </p:txBody>
      </p:sp>
      <p:sp>
        <p:nvSpPr>
          <p:cNvPr name="TextBox 18" id="18"/>
          <p:cNvSpPr txBox="true"/>
          <p:nvPr/>
        </p:nvSpPr>
        <p:spPr>
          <a:xfrm rot="0">
            <a:off x="2546975" y="3643890"/>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1</a:t>
            </a:r>
          </a:p>
        </p:txBody>
      </p:sp>
      <p:sp>
        <p:nvSpPr>
          <p:cNvPr name="TextBox 19" id="19"/>
          <p:cNvSpPr txBox="true"/>
          <p:nvPr/>
        </p:nvSpPr>
        <p:spPr>
          <a:xfrm rot="0">
            <a:off x="2546975" y="4896849"/>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2</a:t>
            </a:r>
          </a:p>
        </p:txBody>
      </p:sp>
      <p:sp>
        <p:nvSpPr>
          <p:cNvPr name="TextBox 20" id="20"/>
          <p:cNvSpPr txBox="true"/>
          <p:nvPr/>
        </p:nvSpPr>
        <p:spPr>
          <a:xfrm rot="0">
            <a:off x="2546975" y="6189245"/>
            <a:ext cx="450759" cy="1120946"/>
          </a:xfrm>
          <a:prstGeom prst="rect">
            <a:avLst/>
          </a:prstGeom>
        </p:spPr>
        <p:txBody>
          <a:bodyPr anchor="t" rtlCol="false" tIns="0" lIns="0" bIns="0" rIns="0">
            <a:spAutoFit/>
          </a:bodyPr>
          <a:lstStyle/>
          <a:p>
            <a:pPr algn="ctr">
              <a:lnSpc>
                <a:spcPts val="7608"/>
              </a:lnSpc>
            </a:pPr>
            <a:r>
              <a:rPr lang="en-US" b="true" sz="5434">
                <a:solidFill>
                  <a:srgbClr val="F6CD46"/>
                </a:solidFill>
                <a:latin typeface="Lazord Sans Serif Bold"/>
                <a:ea typeface="Lazord Sans Serif Bold"/>
                <a:cs typeface="Lazord Sans Serif Bold"/>
                <a:sym typeface="Lazord Sans Serif Bold"/>
              </a:rPr>
              <a:t>3</a:t>
            </a:r>
          </a:p>
        </p:txBody>
      </p:sp>
      <p:sp>
        <p:nvSpPr>
          <p:cNvPr name="Freeform 21" id="21"/>
          <p:cNvSpPr/>
          <p:nvPr/>
        </p:nvSpPr>
        <p:spPr>
          <a:xfrm flipH="false" flipV="false" rot="0">
            <a:off x="15713200" y="8026287"/>
            <a:ext cx="1016908" cy="919031"/>
          </a:xfrm>
          <a:custGeom>
            <a:avLst/>
            <a:gdLst/>
            <a:ahLst/>
            <a:cxnLst/>
            <a:rect r="r" b="b" t="t" l="l"/>
            <a:pathLst>
              <a:path h="919031" w="1016908">
                <a:moveTo>
                  <a:pt x="0" y="0"/>
                </a:moveTo>
                <a:lnTo>
                  <a:pt x="1016909" y="0"/>
                </a:lnTo>
                <a:lnTo>
                  <a:pt x="1016909" y="919031"/>
                </a:lnTo>
                <a:lnTo>
                  <a:pt x="0" y="91903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786442">
            <a:off x="6307809" y="1859724"/>
            <a:ext cx="5199654" cy="1145652"/>
          </a:xfrm>
          <a:custGeom>
            <a:avLst/>
            <a:gdLst/>
            <a:ahLst/>
            <a:cxnLst/>
            <a:rect r="r" b="b" t="t" l="l"/>
            <a:pathLst>
              <a:path h="1145652" w="5199654">
                <a:moveTo>
                  <a:pt x="0" y="0"/>
                </a:moveTo>
                <a:lnTo>
                  <a:pt x="5199654" y="0"/>
                </a:lnTo>
                <a:lnTo>
                  <a:pt x="5199654" y="1145652"/>
                </a:lnTo>
                <a:lnTo>
                  <a:pt x="0" y="1145652"/>
                </a:lnTo>
                <a:lnTo>
                  <a:pt x="0" y="0"/>
                </a:lnTo>
                <a:close/>
              </a:path>
            </a:pathLst>
          </a:custGeom>
          <a:blipFill>
            <a:blip r:embed="rId3">
              <a:extLst>
                <a:ext uri="{96DAC541-7B7A-43D3-8B79-37D633B846F1}">
                  <asvg:svgBlip xmlns:asvg="http://schemas.microsoft.com/office/drawing/2016/SVG/main" r:embed="rId4"/>
                </a:ext>
              </a:extLst>
            </a:blip>
            <a:stretch>
              <a:fillRect l="0" t="0" r="0" b="-46604"/>
            </a:stretch>
          </a:blipFill>
        </p:spPr>
      </p:sp>
      <p:sp>
        <p:nvSpPr>
          <p:cNvPr name="TextBox 4" id="4"/>
          <p:cNvSpPr txBox="true"/>
          <p:nvPr/>
        </p:nvSpPr>
        <p:spPr>
          <a:xfrm rot="0">
            <a:off x="4388151" y="1663595"/>
            <a:ext cx="9805756" cy="877645"/>
          </a:xfrm>
          <a:prstGeom prst="rect">
            <a:avLst/>
          </a:prstGeom>
        </p:spPr>
        <p:txBody>
          <a:bodyPr anchor="t" rtlCol="false" tIns="0" lIns="0" bIns="0" rIns="0">
            <a:spAutoFit/>
          </a:bodyPr>
          <a:lstStyle/>
          <a:p>
            <a:pPr algn="l">
              <a:lnSpc>
                <a:spcPts val="7065"/>
              </a:lnSpc>
            </a:pPr>
            <a:r>
              <a:rPr lang="en-US" sz="5047">
                <a:solidFill>
                  <a:srgbClr val="E44D9A"/>
                </a:solidFill>
                <a:latin typeface="Pluma Bold"/>
                <a:ea typeface="Pluma Bold"/>
                <a:cs typeface="Pluma Bold"/>
                <a:sym typeface="Pluma Bold"/>
              </a:rPr>
              <a:t>Email Marketing Strategy</a:t>
            </a:r>
          </a:p>
        </p:txBody>
      </p:sp>
      <p:sp>
        <p:nvSpPr>
          <p:cNvPr name="Freeform 5" id="5"/>
          <p:cNvSpPr/>
          <p:nvPr/>
        </p:nvSpPr>
        <p:spPr>
          <a:xfrm flipH="false" flipV="false" rot="0">
            <a:off x="4251380" y="1184432"/>
            <a:ext cx="2054190" cy="665044"/>
          </a:xfrm>
          <a:custGeom>
            <a:avLst/>
            <a:gdLst/>
            <a:ahLst/>
            <a:cxnLst/>
            <a:rect r="r" b="b" t="t" l="l"/>
            <a:pathLst>
              <a:path h="665044" w="2054190">
                <a:moveTo>
                  <a:pt x="0" y="0"/>
                </a:moveTo>
                <a:lnTo>
                  <a:pt x="2054190" y="0"/>
                </a:lnTo>
                <a:lnTo>
                  <a:pt x="2054190" y="665044"/>
                </a:lnTo>
                <a:lnTo>
                  <a:pt x="0" y="665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451326">
            <a:off x="-130096" y="-2885995"/>
            <a:ext cx="3140118" cy="6176670"/>
          </a:xfrm>
          <a:custGeom>
            <a:avLst/>
            <a:gdLst/>
            <a:ahLst/>
            <a:cxnLst/>
            <a:rect r="r" b="b" t="t" l="l"/>
            <a:pathLst>
              <a:path h="6176670" w="3140118">
                <a:moveTo>
                  <a:pt x="0" y="0"/>
                </a:moveTo>
                <a:lnTo>
                  <a:pt x="3140118" y="0"/>
                </a:lnTo>
                <a:lnTo>
                  <a:pt x="3140118" y="6176670"/>
                </a:lnTo>
                <a:lnTo>
                  <a:pt x="0" y="6176670"/>
                </a:lnTo>
                <a:lnTo>
                  <a:pt x="0" y="0"/>
                </a:lnTo>
                <a:close/>
              </a:path>
            </a:pathLst>
          </a:custGeom>
          <a:blipFill>
            <a:blip r:embed="rId7">
              <a:extLst>
                <a:ext uri="{96DAC541-7B7A-43D3-8B79-37D633B846F1}">
                  <asvg:svgBlip xmlns:asvg="http://schemas.microsoft.com/office/drawing/2016/SVG/main" r:embed="rId8"/>
                </a:ext>
              </a:extLst>
            </a:blip>
            <a:stretch>
              <a:fillRect l="-43773" t="-4058" r="-30464" b="0"/>
            </a:stretch>
          </a:blipFill>
        </p:spPr>
      </p:sp>
      <p:sp>
        <p:nvSpPr>
          <p:cNvPr name="TextBox 7" id="7"/>
          <p:cNvSpPr txBox="true"/>
          <p:nvPr/>
        </p:nvSpPr>
        <p:spPr>
          <a:xfrm rot="0">
            <a:off x="560099" y="4279276"/>
            <a:ext cx="8730930" cy="4979024"/>
          </a:xfrm>
          <a:prstGeom prst="rect">
            <a:avLst/>
          </a:prstGeom>
        </p:spPr>
        <p:txBody>
          <a:bodyPr anchor="t" rtlCol="false" tIns="0" lIns="0" bIns="0" rIns="0">
            <a:spAutoFit/>
          </a:bodyPr>
          <a:lstStyle/>
          <a:p>
            <a:pPr algn="ctr"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Campaign Goals:</a:t>
            </a:r>
          </a:p>
          <a:p>
            <a:pPr algn="ctr" marL="1500685" indent="-500228" lvl="2">
              <a:lnSpc>
                <a:spcPts val="4865"/>
              </a:lnSpc>
              <a:buFont typeface="Arial"/>
              <a:buChar char="⚬"/>
            </a:pPr>
            <a:r>
              <a:rPr lang="en-US" sz="3475">
                <a:solidFill>
                  <a:srgbClr val="000000"/>
                </a:solidFill>
                <a:latin typeface="Lazord Sans Serif"/>
                <a:ea typeface="Lazord Sans Serif"/>
                <a:cs typeface="Lazord Sans Serif"/>
                <a:sym typeface="Lazord Sans Serif"/>
              </a:rPr>
              <a:t>I</a:t>
            </a:r>
            <a:r>
              <a:rPr lang="en-US" sz="3475">
                <a:solidFill>
                  <a:srgbClr val="000000"/>
                </a:solidFill>
                <a:latin typeface="Lazord Sans Serif"/>
                <a:ea typeface="Lazord Sans Serif"/>
                <a:cs typeface="Lazord Sans Serif"/>
                <a:sym typeface="Lazord Sans Serif"/>
              </a:rPr>
              <a:t>ncrease brand awareness and conversion rates.</a:t>
            </a:r>
          </a:p>
          <a:p>
            <a:pPr algn="ctr" marL="1500685" indent="-500228" lvl="2">
              <a:lnSpc>
                <a:spcPts val="4865"/>
              </a:lnSpc>
              <a:buFont typeface="Arial"/>
              <a:buChar char="⚬"/>
            </a:pPr>
            <a:r>
              <a:rPr lang="en-US" sz="3475">
                <a:solidFill>
                  <a:srgbClr val="000000"/>
                </a:solidFill>
                <a:latin typeface="Lazord Sans Serif"/>
                <a:ea typeface="Lazord Sans Serif"/>
                <a:cs typeface="Lazord Sans Serif"/>
                <a:sym typeface="Lazord Sans Serif"/>
              </a:rPr>
              <a:t>Engage subscribers with special offers (e.g., 10% off for abandoned carts).</a:t>
            </a:r>
          </a:p>
          <a:p>
            <a:pPr algn="ctr">
              <a:lnSpc>
                <a:spcPts val="4865"/>
              </a:lnSpc>
            </a:pPr>
            <a:r>
              <a:rPr lang="en-US" sz="3475">
                <a:solidFill>
                  <a:srgbClr val="000000"/>
                </a:solidFill>
                <a:latin typeface="Lazord Sans Serif"/>
                <a:ea typeface="Lazord Sans Serif"/>
                <a:cs typeface="Lazord Sans Serif"/>
                <a:sym typeface="Lazord Sans Serif"/>
              </a:rPr>
              <a:t>Promote subscription deals and product bundles</a:t>
            </a:r>
          </a:p>
        </p:txBody>
      </p:sp>
      <p:sp>
        <p:nvSpPr>
          <p:cNvPr name="Freeform 8" id="8"/>
          <p:cNvSpPr/>
          <p:nvPr/>
        </p:nvSpPr>
        <p:spPr>
          <a:xfrm flipH="false" flipV="false" rot="311641">
            <a:off x="15491904" y="2589619"/>
            <a:ext cx="1505259" cy="276420"/>
          </a:xfrm>
          <a:custGeom>
            <a:avLst/>
            <a:gdLst/>
            <a:ahLst/>
            <a:cxnLst/>
            <a:rect r="r" b="b" t="t" l="l"/>
            <a:pathLst>
              <a:path h="276420" w="1505259">
                <a:moveTo>
                  <a:pt x="0" y="0"/>
                </a:moveTo>
                <a:lnTo>
                  <a:pt x="1505259" y="0"/>
                </a:lnTo>
                <a:lnTo>
                  <a:pt x="1505259" y="276421"/>
                </a:lnTo>
                <a:lnTo>
                  <a:pt x="0" y="276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9291029" y="4279276"/>
            <a:ext cx="8730930" cy="4369424"/>
          </a:xfrm>
          <a:prstGeom prst="rect">
            <a:avLst/>
          </a:prstGeom>
        </p:spPr>
        <p:txBody>
          <a:bodyPr anchor="t" rtlCol="false" tIns="0" lIns="0" bIns="0" rIns="0">
            <a:spAutoFit/>
          </a:bodyPr>
          <a:lstStyle/>
          <a:p>
            <a:pPr algn="ctr"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Content Focus:</a:t>
            </a:r>
          </a:p>
          <a:p>
            <a:pPr algn="ctr"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Highlight health benefits, sustainability, and product quality through educational content.</a:t>
            </a:r>
          </a:p>
          <a:p>
            <a:pPr algn="ctr" marL="750343" indent="-375171" lvl="1">
              <a:lnSpc>
                <a:spcPts val="4865"/>
              </a:lnSpc>
              <a:buFont typeface="Arial"/>
              <a:buChar char="•"/>
            </a:pPr>
            <a:r>
              <a:rPr lang="en-US" sz="3475">
                <a:solidFill>
                  <a:srgbClr val="000000"/>
                </a:solidFill>
                <a:latin typeface="Lazord Sans Serif"/>
                <a:ea typeface="Lazord Sans Serif"/>
                <a:cs typeface="Lazord Sans Serif"/>
                <a:sym typeface="Lazord Sans Serif"/>
              </a:rPr>
              <a:t>Use personalized emails and attractive visuals to drive engagement.</a:t>
            </a:r>
          </a:p>
          <a:p>
            <a:pPr algn="ctr">
              <a:lnSpc>
                <a:spcPts val="4865"/>
              </a:lnSpc>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786442">
            <a:off x="6867943" y="693576"/>
            <a:ext cx="5199654" cy="1145652"/>
          </a:xfrm>
          <a:custGeom>
            <a:avLst/>
            <a:gdLst/>
            <a:ahLst/>
            <a:cxnLst/>
            <a:rect r="r" b="b" t="t" l="l"/>
            <a:pathLst>
              <a:path h="1145652" w="5199654">
                <a:moveTo>
                  <a:pt x="0" y="0"/>
                </a:moveTo>
                <a:lnTo>
                  <a:pt x="5199655" y="0"/>
                </a:lnTo>
                <a:lnTo>
                  <a:pt x="5199655" y="1145651"/>
                </a:lnTo>
                <a:lnTo>
                  <a:pt x="0" y="1145651"/>
                </a:lnTo>
                <a:lnTo>
                  <a:pt x="0" y="0"/>
                </a:lnTo>
                <a:close/>
              </a:path>
            </a:pathLst>
          </a:custGeom>
          <a:blipFill>
            <a:blip r:embed="rId3">
              <a:extLst>
                <a:ext uri="{96DAC541-7B7A-43D3-8B79-37D633B846F1}">
                  <asvg:svgBlip xmlns:asvg="http://schemas.microsoft.com/office/drawing/2016/SVG/main" r:embed="rId4"/>
                </a:ext>
              </a:extLst>
            </a:blip>
            <a:stretch>
              <a:fillRect l="0" t="0" r="0" b="-46604"/>
            </a:stretch>
          </a:blipFill>
        </p:spPr>
      </p:sp>
      <p:sp>
        <p:nvSpPr>
          <p:cNvPr name="TextBox 4" id="4"/>
          <p:cNvSpPr txBox="true"/>
          <p:nvPr/>
        </p:nvSpPr>
        <p:spPr>
          <a:xfrm rot="0">
            <a:off x="5676726" y="784188"/>
            <a:ext cx="9805756" cy="869178"/>
          </a:xfrm>
          <a:prstGeom prst="rect">
            <a:avLst/>
          </a:prstGeom>
        </p:spPr>
        <p:txBody>
          <a:bodyPr anchor="t" rtlCol="false" tIns="0" lIns="0" bIns="0" rIns="0">
            <a:spAutoFit/>
          </a:bodyPr>
          <a:lstStyle/>
          <a:p>
            <a:pPr algn="l">
              <a:lnSpc>
                <a:spcPts val="7065"/>
              </a:lnSpc>
            </a:pPr>
            <a:r>
              <a:rPr lang="en-US" sz="5047">
                <a:solidFill>
                  <a:srgbClr val="E44D9A"/>
                </a:solidFill>
                <a:latin typeface="Pluma Bold"/>
                <a:ea typeface="Pluma Bold"/>
                <a:cs typeface="Pluma Bold"/>
                <a:sym typeface="Pluma Bold"/>
              </a:rPr>
              <a:t>Google advertisement </a:t>
            </a:r>
          </a:p>
        </p:txBody>
      </p:sp>
      <p:sp>
        <p:nvSpPr>
          <p:cNvPr name="Freeform 5" id="5"/>
          <p:cNvSpPr/>
          <p:nvPr/>
        </p:nvSpPr>
        <p:spPr>
          <a:xfrm flipH="false" flipV="false" rot="0">
            <a:off x="4251380" y="1433839"/>
            <a:ext cx="1283819" cy="415636"/>
          </a:xfrm>
          <a:custGeom>
            <a:avLst/>
            <a:gdLst/>
            <a:ahLst/>
            <a:cxnLst/>
            <a:rect r="r" b="b" t="t" l="l"/>
            <a:pathLst>
              <a:path h="415636" w="1283819">
                <a:moveTo>
                  <a:pt x="0" y="0"/>
                </a:moveTo>
                <a:lnTo>
                  <a:pt x="1283819" y="0"/>
                </a:lnTo>
                <a:lnTo>
                  <a:pt x="1283819" y="415637"/>
                </a:lnTo>
                <a:lnTo>
                  <a:pt x="0" y="415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451326">
            <a:off x="-130096" y="-2885995"/>
            <a:ext cx="3140118" cy="6176670"/>
          </a:xfrm>
          <a:custGeom>
            <a:avLst/>
            <a:gdLst/>
            <a:ahLst/>
            <a:cxnLst/>
            <a:rect r="r" b="b" t="t" l="l"/>
            <a:pathLst>
              <a:path h="6176670" w="3140118">
                <a:moveTo>
                  <a:pt x="0" y="0"/>
                </a:moveTo>
                <a:lnTo>
                  <a:pt x="3140118" y="0"/>
                </a:lnTo>
                <a:lnTo>
                  <a:pt x="3140118" y="6176670"/>
                </a:lnTo>
                <a:lnTo>
                  <a:pt x="0" y="6176670"/>
                </a:lnTo>
                <a:lnTo>
                  <a:pt x="0" y="0"/>
                </a:lnTo>
                <a:close/>
              </a:path>
            </a:pathLst>
          </a:custGeom>
          <a:blipFill>
            <a:blip r:embed="rId7">
              <a:extLst>
                <a:ext uri="{96DAC541-7B7A-43D3-8B79-37D633B846F1}">
                  <asvg:svgBlip xmlns:asvg="http://schemas.microsoft.com/office/drawing/2016/SVG/main" r:embed="rId8"/>
                </a:ext>
              </a:extLst>
            </a:blip>
            <a:stretch>
              <a:fillRect l="-43773" t="-4058" r="-30464" b="0"/>
            </a:stretch>
          </a:blipFill>
        </p:spPr>
      </p:sp>
      <p:sp>
        <p:nvSpPr>
          <p:cNvPr name="TextBox 7" id="7"/>
          <p:cNvSpPr txBox="true"/>
          <p:nvPr/>
        </p:nvSpPr>
        <p:spPr>
          <a:xfrm rot="0">
            <a:off x="413070" y="3261833"/>
            <a:ext cx="8730930" cy="67049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Lazord Sans Serif"/>
                <a:ea typeface="Lazord Sans Serif"/>
                <a:cs typeface="Lazord Sans Serif"/>
                <a:sym typeface="Lazord Sans Serif"/>
              </a:rPr>
              <a:t>Google Ads Strategy for Balady Farm</a:t>
            </a:r>
          </a:p>
          <a:p>
            <a:pPr algn="l">
              <a:lnSpc>
                <a:spcPts val="4759"/>
              </a:lnSpc>
            </a:pPr>
          </a:p>
          <a:p>
            <a:pPr algn="l">
              <a:lnSpc>
                <a:spcPts val="4759"/>
              </a:lnSpc>
            </a:pPr>
            <a:r>
              <a:rPr lang="en-US" sz="3399">
                <a:solidFill>
                  <a:srgbClr val="000000"/>
                </a:solidFill>
                <a:latin typeface="Lazord Sans Serif"/>
                <a:ea typeface="Lazord Sans Serif"/>
                <a:cs typeface="Lazord Sans Serif"/>
                <a:sym typeface="Lazord Sans Serif"/>
              </a:rPr>
              <a:t>Goal: Boost online visibility and drive product sales.</a:t>
            </a:r>
          </a:p>
          <a:p>
            <a:pPr algn="l">
              <a:lnSpc>
                <a:spcPts val="4759"/>
              </a:lnSpc>
            </a:pPr>
          </a:p>
          <a:p>
            <a:pPr algn="l">
              <a:lnSpc>
                <a:spcPts val="4759"/>
              </a:lnSpc>
            </a:pPr>
            <a:r>
              <a:rPr lang="en-US" sz="3399">
                <a:solidFill>
                  <a:srgbClr val="000000"/>
                </a:solidFill>
                <a:latin typeface="Lazord Sans Serif"/>
                <a:ea typeface="Lazord Sans Serif"/>
                <a:cs typeface="Lazord Sans Serif"/>
                <a:sym typeface="Lazord Sans Serif"/>
              </a:rPr>
              <a:t>Ad Types:</a:t>
            </a:r>
          </a:p>
          <a:p>
            <a:pPr algn="l">
              <a:lnSpc>
                <a:spcPts val="4759"/>
              </a:lnSpc>
            </a:pPr>
            <a:r>
              <a:rPr lang="en-US" sz="3399">
                <a:solidFill>
                  <a:srgbClr val="000000"/>
                </a:solidFill>
                <a:latin typeface="Lazord Sans Serif"/>
                <a:ea typeface="Lazord Sans Serif"/>
                <a:cs typeface="Lazord Sans Serif"/>
                <a:sym typeface="Lazord Sans Serif"/>
              </a:rPr>
              <a:t>Search Ads: Target users searching for dairy products.</a:t>
            </a:r>
          </a:p>
          <a:p>
            <a:pPr algn="l">
              <a:lnSpc>
                <a:spcPts val="4759"/>
              </a:lnSpc>
            </a:pPr>
          </a:p>
          <a:p>
            <a:pPr algn="l">
              <a:lnSpc>
                <a:spcPts val="4759"/>
              </a:lnSpc>
            </a:pPr>
            <a:r>
              <a:rPr lang="en-US" sz="3399">
                <a:solidFill>
                  <a:srgbClr val="000000"/>
                </a:solidFill>
                <a:latin typeface="Lazord Sans Serif"/>
                <a:ea typeface="Lazord Sans Serif"/>
                <a:cs typeface="Lazord Sans Serif"/>
                <a:sym typeface="Lazord Sans Serif"/>
              </a:rPr>
              <a:t>Shopping Ads: Showcase dairy products in search results.</a:t>
            </a:r>
          </a:p>
        </p:txBody>
      </p:sp>
      <p:sp>
        <p:nvSpPr>
          <p:cNvPr name="Freeform 8" id="8"/>
          <p:cNvSpPr/>
          <p:nvPr/>
        </p:nvSpPr>
        <p:spPr>
          <a:xfrm flipH="false" flipV="false" rot="311641">
            <a:off x="15491904" y="2589619"/>
            <a:ext cx="1505259" cy="276420"/>
          </a:xfrm>
          <a:custGeom>
            <a:avLst/>
            <a:gdLst/>
            <a:ahLst/>
            <a:cxnLst/>
            <a:rect r="r" b="b" t="t" l="l"/>
            <a:pathLst>
              <a:path h="276420" w="1505259">
                <a:moveTo>
                  <a:pt x="0" y="0"/>
                </a:moveTo>
                <a:lnTo>
                  <a:pt x="1505259" y="0"/>
                </a:lnTo>
                <a:lnTo>
                  <a:pt x="1505259" y="276421"/>
                </a:lnTo>
                <a:lnTo>
                  <a:pt x="0" y="276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9144000" y="3261833"/>
            <a:ext cx="8730930" cy="85051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Lazord Sans Serif"/>
                <a:ea typeface="Lazord Sans Serif"/>
                <a:cs typeface="Lazord Sans Serif"/>
                <a:sym typeface="Lazord Sans Serif"/>
              </a:rPr>
              <a:t>Target Audience:</a:t>
            </a:r>
          </a:p>
          <a:p>
            <a:pPr algn="l">
              <a:lnSpc>
                <a:spcPts val="4759"/>
              </a:lnSpc>
            </a:pPr>
            <a:r>
              <a:rPr lang="en-US" sz="3399">
                <a:solidFill>
                  <a:srgbClr val="000000"/>
                </a:solidFill>
                <a:latin typeface="Lazord Sans Serif"/>
                <a:ea typeface="Lazord Sans Serif"/>
                <a:cs typeface="Lazord Sans Serif"/>
                <a:sym typeface="Lazord Sans Serif"/>
              </a:rPr>
              <a:t>Health-conscious consumers in Egypt, especially Cairo and Alexandria.</a:t>
            </a:r>
          </a:p>
          <a:p>
            <a:pPr algn="l">
              <a:lnSpc>
                <a:spcPts val="4759"/>
              </a:lnSpc>
            </a:pPr>
          </a:p>
          <a:p>
            <a:pPr algn="l">
              <a:lnSpc>
                <a:spcPts val="4759"/>
              </a:lnSpc>
            </a:pPr>
            <a:r>
              <a:rPr lang="en-US" sz="3399">
                <a:solidFill>
                  <a:srgbClr val="000000"/>
                </a:solidFill>
                <a:latin typeface="Lazord Sans Serif"/>
                <a:ea typeface="Lazord Sans Serif"/>
                <a:cs typeface="Lazord Sans Serif"/>
                <a:sym typeface="Lazord Sans Serif"/>
              </a:rPr>
              <a:t>Interests: Organic foods, sustainability, premium dairy.</a:t>
            </a:r>
          </a:p>
          <a:p>
            <a:pPr algn="l">
              <a:lnSpc>
                <a:spcPts val="4759"/>
              </a:lnSpc>
            </a:pPr>
          </a:p>
          <a:p>
            <a:pPr algn="l">
              <a:lnSpc>
                <a:spcPts val="4759"/>
              </a:lnSpc>
            </a:pPr>
            <a:r>
              <a:rPr lang="en-US" sz="3399">
                <a:solidFill>
                  <a:srgbClr val="000000"/>
                </a:solidFill>
                <a:latin typeface="Lazord Sans Serif"/>
                <a:ea typeface="Lazord Sans Serif"/>
                <a:cs typeface="Lazord Sans Serif"/>
                <a:sym typeface="Lazord Sans Serif"/>
              </a:rPr>
              <a:t>Keywords:</a:t>
            </a:r>
          </a:p>
          <a:p>
            <a:pPr algn="l">
              <a:lnSpc>
                <a:spcPts val="4759"/>
              </a:lnSpc>
            </a:pPr>
            <a:r>
              <a:rPr lang="en-US" sz="3399">
                <a:solidFill>
                  <a:srgbClr val="000000"/>
                </a:solidFill>
                <a:latin typeface="Lazord Sans Serif"/>
                <a:ea typeface="Lazord Sans Serif"/>
                <a:cs typeface="Lazord Sans Serif"/>
                <a:sym typeface="Lazord Sans Serif"/>
              </a:rPr>
              <a:t>A2 milk, organic dairy, lactose-free products, farm-to-table Egypt.</a:t>
            </a:r>
          </a:p>
          <a:p>
            <a:pPr algn="l">
              <a:lnSpc>
                <a:spcPts val="4759"/>
              </a:lnSpc>
            </a:pPr>
          </a:p>
          <a:p>
            <a:pPr algn="l">
              <a:lnSpc>
                <a:spcPts val="4759"/>
              </a:lnSpc>
            </a:pPr>
          </a:p>
          <a:p>
            <a:pPr algn="l">
              <a:lnSpc>
                <a:spcPts val="4759"/>
              </a:lnSpc>
            </a:pPr>
          </a:p>
          <a:p>
            <a:pPr algn="l">
              <a:lnSpc>
                <a:spcPts val="4759"/>
              </a:lnSpc>
            </a:pP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263643" y="1028700"/>
            <a:ext cx="7787259" cy="8229600"/>
          </a:xfrm>
          <a:custGeom>
            <a:avLst/>
            <a:gdLst/>
            <a:ahLst/>
            <a:cxnLst/>
            <a:rect r="r" b="b" t="t" l="l"/>
            <a:pathLst>
              <a:path h="8229600" w="7787259">
                <a:moveTo>
                  <a:pt x="0" y="0"/>
                </a:moveTo>
                <a:lnTo>
                  <a:pt x="7787259" y="0"/>
                </a:lnTo>
                <a:lnTo>
                  <a:pt x="7787259"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5400000">
            <a:off x="8278933" y="1459382"/>
            <a:ext cx="1730134" cy="7061771"/>
          </a:xfrm>
          <a:custGeom>
            <a:avLst/>
            <a:gdLst/>
            <a:ahLst/>
            <a:cxnLst/>
            <a:rect r="r" b="b" t="t" l="l"/>
            <a:pathLst>
              <a:path h="7061771" w="1730134">
                <a:moveTo>
                  <a:pt x="1730134" y="0"/>
                </a:moveTo>
                <a:lnTo>
                  <a:pt x="0" y="0"/>
                </a:lnTo>
                <a:lnTo>
                  <a:pt x="0" y="7061771"/>
                </a:lnTo>
                <a:lnTo>
                  <a:pt x="1730134" y="7061771"/>
                </a:lnTo>
                <a:lnTo>
                  <a:pt x="1730134" y="0"/>
                </a:lnTo>
                <a:close/>
              </a:path>
            </a:pathLst>
          </a:custGeom>
          <a:blipFill>
            <a:blip r:embed="rId4"/>
            <a:stretch>
              <a:fillRect l="0" t="0" r="0" b="0"/>
            </a:stretch>
          </a:blipFill>
        </p:spPr>
      </p:sp>
      <p:sp>
        <p:nvSpPr>
          <p:cNvPr name="Freeform 5" id="5"/>
          <p:cNvSpPr/>
          <p:nvPr/>
        </p:nvSpPr>
        <p:spPr>
          <a:xfrm flipH="false" flipV="false" rot="7831946">
            <a:off x="15909765" y="-1992103"/>
            <a:ext cx="3212528" cy="4724306"/>
          </a:xfrm>
          <a:custGeom>
            <a:avLst/>
            <a:gdLst/>
            <a:ahLst/>
            <a:cxnLst/>
            <a:rect r="r" b="b" t="t" l="l"/>
            <a:pathLst>
              <a:path h="4724306" w="3212528">
                <a:moveTo>
                  <a:pt x="0" y="0"/>
                </a:moveTo>
                <a:lnTo>
                  <a:pt x="3212528" y="0"/>
                </a:lnTo>
                <a:lnTo>
                  <a:pt x="3212528" y="4724306"/>
                </a:lnTo>
                <a:lnTo>
                  <a:pt x="0" y="4724306"/>
                </a:lnTo>
                <a:lnTo>
                  <a:pt x="0" y="0"/>
                </a:lnTo>
                <a:close/>
              </a:path>
            </a:pathLst>
          </a:custGeom>
          <a:blipFill>
            <a:blip r:embed="rId5"/>
            <a:stretch>
              <a:fillRect l="0" t="0" r="0" b="0"/>
            </a:stretch>
          </a:blipFill>
        </p:spPr>
      </p:sp>
      <p:sp>
        <p:nvSpPr>
          <p:cNvPr name="Freeform 6" id="6"/>
          <p:cNvSpPr/>
          <p:nvPr/>
        </p:nvSpPr>
        <p:spPr>
          <a:xfrm flipH="false" flipV="false" rot="0">
            <a:off x="15557112" y="5947534"/>
            <a:ext cx="6228610" cy="5473391"/>
          </a:xfrm>
          <a:custGeom>
            <a:avLst/>
            <a:gdLst/>
            <a:ahLst/>
            <a:cxnLst/>
            <a:rect r="r" b="b" t="t" l="l"/>
            <a:pathLst>
              <a:path h="5473391" w="6228610">
                <a:moveTo>
                  <a:pt x="0" y="0"/>
                </a:moveTo>
                <a:lnTo>
                  <a:pt x="6228610" y="0"/>
                </a:lnTo>
                <a:lnTo>
                  <a:pt x="6228610" y="5473391"/>
                </a:lnTo>
                <a:lnTo>
                  <a:pt x="0" y="5473391"/>
                </a:lnTo>
                <a:lnTo>
                  <a:pt x="0" y="0"/>
                </a:lnTo>
                <a:close/>
              </a:path>
            </a:pathLst>
          </a:custGeom>
          <a:blipFill>
            <a:blip r:embed="rId6"/>
            <a:stretch>
              <a:fillRect l="0" t="0" r="0" b="0"/>
            </a:stretch>
          </a:blipFill>
        </p:spPr>
      </p:sp>
      <p:sp>
        <p:nvSpPr>
          <p:cNvPr name="Freeform 7" id="7"/>
          <p:cNvSpPr/>
          <p:nvPr/>
        </p:nvSpPr>
        <p:spPr>
          <a:xfrm flipH="true" flipV="false" rot="2527040">
            <a:off x="-3280531" y="-1785018"/>
            <a:ext cx="6403910" cy="5627436"/>
          </a:xfrm>
          <a:custGeom>
            <a:avLst/>
            <a:gdLst/>
            <a:ahLst/>
            <a:cxnLst/>
            <a:rect r="r" b="b" t="t" l="l"/>
            <a:pathLst>
              <a:path h="5627436" w="6403910">
                <a:moveTo>
                  <a:pt x="6403910" y="0"/>
                </a:moveTo>
                <a:lnTo>
                  <a:pt x="0" y="0"/>
                </a:lnTo>
                <a:lnTo>
                  <a:pt x="0" y="5627436"/>
                </a:lnTo>
                <a:lnTo>
                  <a:pt x="6403910" y="5627436"/>
                </a:lnTo>
                <a:lnTo>
                  <a:pt x="6403910" y="0"/>
                </a:lnTo>
                <a:close/>
              </a:path>
            </a:pathLst>
          </a:custGeom>
          <a:blipFill>
            <a:blip r:embed="rId6"/>
            <a:stretch>
              <a:fillRect l="0" t="0" r="0" b="0"/>
            </a:stretch>
          </a:blipFill>
        </p:spPr>
      </p:sp>
      <p:sp>
        <p:nvSpPr>
          <p:cNvPr name="Freeform 8" id="8"/>
          <p:cNvSpPr/>
          <p:nvPr/>
        </p:nvSpPr>
        <p:spPr>
          <a:xfrm flipH="false" flipV="false" rot="458730">
            <a:off x="5276927" y="8849112"/>
            <a:ext cx="2516540" cy="567365"/>
          </a:xfrm>
          <a:custGeom>
            <a:avLst/>
            <a:gdLst/>
            <a:ahLst/>
            <a:cxnLst/>
            <a:rect r="r" b="b" t="t" l="l"/>
            <a:pathLst>
              <a:path h="567365" w="2516540">
                <a:moveTo>
                  <a:pt x="0" y="0"/>
                </a:moveTo>
                <a:lnTo>
                  <a:pt x="2516540" y="0"/>
                </a:lnTo>
                <a:lnTo>
                  <a:pt x="2516540" y="567366"/>
                </a:lnTo>
                <a:lnTo>
                  <a:pt x="0" y="567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818206" y="6380729"/>
            <a:ext cx="2230351" cy="409574"/>
          </a:xfrm>
          <a:custGeom>
            <a:avLst/>
            <a:gdLst/>
            <a:ahLst/>
            <a:cxnLst/>
            <a:rect r="r" b="b" t="t" l="l"/>
            <a:pathLst>
              <a:path h="409574" w="2230351">
                <a:moveTo>
                  <a:pt x="0" y="0"/>
                </a:moveTo>
                <a:lnTo>
                  <a:pt x="2230351" y="0"/>
                </a:lnTo>
                <a:lnTo>
                  <a:pt x="2230351" y="409574"/>
                </a:lnTo>
                <a:lnTo>
                  <a:pt x="0" y="409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121417">
            <a:off x="6140448" y="4257889"/>
            <a:ext cx="5651525" cy="1595119"/>
          </a:xfrm>
          <a:prstGeom prst="rect">
            <a:avLst/>
          </a:prstGeom>
        </p:spPr>
        <p:txBody>
          <a:bodyPr anchor="t" rtlCol="false" tIns="0" lIns="0" bIns="0" rIns="0">
            <a:spAutoFit/>
          </a:bodyPr>
          <a:lstStyle/>
          <a:p>
            <a:pPr algn="ctr">
              <a:lnSpc>
                <a:spcPts val="12880"/>
              </a:lnSpc>
            </a:pPr>
            <a:r>
              <a:rPr lang="en-US" sz="9200">
                <a:solidFill>
                  <a:srgbClr val="0760C7"/>
                </a:solidFill>
                <a:latin typeface="Pluma Bold"/>
                <a:ea typeface="Pluma Bold"/>
                <a:cs typeface="Pluma Bold"/>
                <a:sym typeface="Pluma Bold"/>
              </a:rPr>
              <a:t>Thank You</a:t>
            </a:r>
          </a:p>
        </p:txBody>
      </p:sp>
      <p:sp>
        <p:nvSpPr>
          <p:cNvPr name="Freeform 11" id="11"/>
          <p:cNvSpPr/>
          <p:nvPr/>
        </p:nvSpPr>
        <p:spPr>
          <a:xfrm flipH="false" flipV="false" rot="7831946">
            <a:off x="16062165" y="-1839703"/>
            <a:ext cx="3212528" cy="4724306"/>
          </a:xfrm>
          <a:custGeom>
            <a:avLst/>
            <a:gdLst/>
            <a:ahLst/>
            <a:cxnLst/>
            <a:rect r="r" b="b" t="t" l="l"/>
            <a:pathLst>
              <a:path h="4724306" w="3212528">
                <a:moveTo>
                  <a:pt x="0" y="0"/>
                </a:moveTo>
                <a:lnTo>
                  <a:pt x="3212528" y="0"/>
                </a:lnTo>
                <a:lnTo>
                  <a:pt x="3212528" y="4724306"/>
                </a:lnTo>
                <a:lnTo>
                  <a:pt x="0" y="4724306"/>
                </a:lnTo>
                <a:lnTo>
                  <a:pt x="0" y="0"/>
                </a:lnTo>
                <a:close/>
              </a:path>
            </a:pathLst>
          </a:custGeom>
          <a:blipFill>
            <a:blip r:embed="rId5"/>
            <a:stretch>
              <a:fillRect l="0" t="0" r="0" b="0"/>
            </a:stretch>
          </a:blipFill>
        </p:spPr>
      </p:sp>
      <p:sp>
        <p:nvSpPr>
          <p:cNvPr name="Freeform 12" id="12"/>
          <p:cNvSpPr/>
          <p:nvPr/>
        </p:nvSpPr>
        <p:spPr>
          <a:xfrm flipH="false" flipV="false" rot="7831946">
            <a:off x="-807748" y="7637964"/>
            <a:ext cx="3212528" cy="4724306"/>
          </a:xfrm>
          <a:custGeom>
            <a:avLst/>
            <a:gdLst/>
            <a:ahLst/>
            <a:cxnLst/>
            <a:rect r="r" b="b" t="t" l="l"/>
            <a:pathLst>
              <a:path h="4724306" w="3212528">
                <a:moveTo>
                  <a:pt x="0" y="0"/>
                </a:moveTo>
                <a:lnTo>
                  <a:pt x="3212528" y="0"/>
                </a:lnTo>
                <a:lnTo>
                  <a:pt x="3212528" y="4724306"/>
                </a:lnTo>
                <a:lnTo>
                  <a:pt x="0" y="4724306"/>
                </a:lnTo>
                <a:lnTo>
                  <a:pt x="0" y="0"/>
                </a:lnTo>
                <a:close/>
              </a:path>
            </a:pathLst>
          </a:custGeom>
          <a:blipFill>
            <a:blip r:embed="rId5"/>
            <a:stretch>
              <a:fillRect l="0" t="0" r="0" b="0"/>
            </a:stretch>
          </a:blipFill>
        </p:spPr>
      </p:sp>
      <p:sp>
        <p:nvSpPr>
          <p:cNvPr name="TextBox 13" id="13"/>
          <p:cNvSpPr txBox="true"/>
          <p:nvPr/>
        </p:nvSpPr>
        <p:spPr>
          <a:xfrm rot="0">
            <a:off x="7759804" y="6182975"/>
            <a:ext cx="2794938" cy="2083048"/>
          </a:xfrm>
          <a:prstGeom prst="rect">
            <a:avLst/>
          </a:prstGeom>
        </p:spPr>
        <p:txBody>
          <a:bodyPr anchor="t" rtlCol="false" tIns="0" lIns="0" bIns="0" rIns="0">
            <a:spAutoFit/>
          </a:bodyPr>
          <a:lstStyle/>
          <a:p>
            <a:pPr algn="ctr">
              <a:lnSpc>
                <a:spcPts val="3311"/>
              </a:lnSpc>
            </a:pPr>
            <a:r>
              <a:rPr lang="en-US" sz="2365" b="true">
                <a:solidFill>
                  <a:srgbClr val="0760C7"/>
                </a:solidFill>
                <a:latin typeface="Canva Sans Bold"/>
                <a:ea typeface="Canva Sans Bold"/>
                <a:cs typeface="Canva Sans Bold"/>
                <a:sym typeface="Canva Sans Bold"/>
              </a:rPr>
              <a:t>Mena Sobhy Haron</a:t>
            </a:r>
          </a:p>
          <a:p>
            <a:pPr algn="ctr">
              <a:lnSpc>
                <a:spcPts val="3311"/>
              </a:lnSpc>
            </a:pPr>
            <a:r>
              <a:rPr lang="en-US" sz="2365" b="true">
                <a:solidFill>
                  <a:srgbClr val="0760C7"/>
                </a:solidFill>
                <a:latin typeface="Canva Sans Bold"/>
                <a:ea typeface="Canva Sans Bold"/>
                <a:cs typeface="Canva Sans Bold"/>
                <a:sym typeface="Canva Sans Bold"/>
              </a:rPr>
              <a:t>Mostafa Hemida</a:t>
            </a:r>
          </a:p>
          <a:p>
            <a:pPr algn="ctr">
              <a:lnSpc>
                <a:spcPts val="3311"/>
              </a:lnSpc>
            </a:pPr>
            <a:r>
              <a:rPr lang="en-US" sz="2365" b="true">
                <a:solidFill>
                  <a:srgbClr val="0760C7"/>
                </a:solidFill>
                <a:latin typeface="Canva Sans Bold"/>
                <a:ea typeface="Canva Sans Bold"/>
                <a:cs typeface="Canva Sans Bold"/>
                <a:sym typeface="Canva Sans Bold"/>
              </a:rPr>
              <a:t>Philemon Emil</a:t>
            </a:r>
          </a:p>
          <a:p>
            <a:pPr algn="ctr">
              <a:lnSpc>
                <a:spcPts val="3311"/>
              </a:lnSpc>
            </a:pPr>
            <a:r>
              <a:rPr lang="en-US" sz="2365" b="true">
                <a:solidFill>
                  <a:srgbClr val="0760C7"/>
                </a:solidFill>
                <a:latin typeface="Canva Sans Bold"/>
                <a:ea typeface="Canva Sans Bold"/>
                <a:cs typeface="Canva Sans Bold"/>
                <a:sym typeface="Canva Sans Bold"/>
              </a:rPr>
              <a:t>Abanoub Nemr</a:t>
            </a:r>
          </a:p>
          <a:p>
            <a:pPr algn="ctr">
              <a:lnSpc>
                <a:spcPts val="3311"/>
              </a:lnSpc>
            </a:pPr>
            <a:r>
              <a:rPr lang="en-US" sz="2365" b="true">
                <a:solidFill>
                  <a:srgbClr val="0760C7"/>
                </a:solidFill>
                <a:latin typeface="Canva Sans Bold"/>
                <a:ea typeface="Canva Sans Bold"/>
                <a:cs typeface="Canva Sans Bold"/>
                <a:sym typeface="Canva Sans Bold"/>
              </a:rPr>
              <a:t>Mohamed Sobh</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438984" y="220447"/>
            <a:ext cx="2710964" cy="865574"/>
          </a:xfrm>
          <a:custGeom>
            <a:avLst/>
            <a:gdLst/>
            <a:ahLst/>
            <a:cxnLst/>
            <a:rect r="r" b="b" t="t" l="l"/>
            <a:pathLst>
              <a:path h="865574" w="2710964">
                <a:moveTo>
                  <a:pt x="0" y="0"/>
                </a:moveTo>
                <a:lnTo>
                  <a:pt x="2710964" y="0"/>
                </a:lnTo>
                <a:lnTo>
                  <a:pt x="2710964" y="865574"/>
                </a:lnTo>
                <a:lnTo>
                  <a:pt x="0" y="865574"/>
                </a:lnTo>
                <a:lnTo>
                  <a:pt x="0" y="0"/>
                </a:lnTo>
                <a:close/>
              </a:path>
            </a:pathLst>
          </a:custGeom>
          <a:blipFill>
            <a:blip r:embed="rId3"/>
            <a:stretch>
              <a:fillRect l="-129656" t="0" r="-173728" b="-534855"/>
            </a:stretch>
          </a:blipFill>
        </p:spPr>
      </p:sp>
      <p:sp>
        <p:nvSpPr>
          <p:cNvPr name="Freeform 4" id="4"/>
          <p:cNvSpPr/>
          <p:nvPr/>
        </p:nvSpPr>
        <p:spPr>
          <a:xfrm flipH="false" flipV="false" rot="-5427523">
            <a:off x="4735468" y="-1580088"/>
            <a:ext cx="2061639" cy="6877354"/>
          </a:xfrm>
          <a:custGeom>
            <a:avLst/>
            <a:gdLst/>
            <a:ahLst/>
            <a:cxnLst/>
            <a:rect r="r" b="b" t="t" l="l"/>
            <a:pathLst>
              <a:path h="6877354" w="2061639">
                <a:moveTo>
                  <a:pt x="0" y="0"/>
                </a:moveTo>
                <a:lnTo>
                  <a:pt x="2061639" y="0"/>
                </a:lnTo>
                <a:lnTo>
                  <a:pt x="2061639" y="6877353"/>
                </a:lnTo>
                <a:lnTo>
                  <a:pt x="0" y="6877353"/>
                </a:lnTo>
                <a:lnTo>
                  <a:pt x="0" y="0"/>
                </a:lnTo>
                <a:close/>
              </a:path>
            </a:pathLst>
          </a:custGeom>
          <a:blipFill>
            <a:blip r:embed="rId4"/>
            <a:stretch>
              <a:fillRect l="-334722" t="-7502" r="0" b="-7502"/>
            </a:stretch>
          </a:blipFill>
        </p:spPr>
      </p:sp>
      <p:sp>
        <p:nvSpPr>
          <p:cNvPr name="Freeform 5" id="5"/>
          <p:cNvSpPr/>
          <p:nvPr/>
        </p:nvSpPr>
        <p:spPr>
          <a:xfrm flipH="false" flipV="false" rot="332834">
            <a:off x="8186549" y="1564542"/>
            <a:ext cx="2916142" cy="1312264"/>
          </a:xfrm>
          <a:custGeom>
            <a:avLst/>
            <a:gdLst/>
            <a:ahLst/>
            <a:cxnLst/>
            <a:rect r="r" b="b" t="t" l="l"/>
            <a:pathLst>
              <a:path h="1312264" w="2916142">
                <a:moveTo>
                  <a:pt x="0" y="0"/>
                </a:moveTo>
                <a:lnTo>
                  <a:pt x="2916142" y="0"/>
                </a:lnTo>
                <a:lnTo>
                  <a:pt x="2916142" y="1312264"/>
                </a:lnTo>
                <a:lnTo>
                  <a:pt x="0" y="1312264"/>
                </a:lnTo>
                <a:lnTo>
                  <a:pt x="0" y="0"/>
                </a:lnTo>
                <a:close/>
              </a:path>
            </a:pathLst>
          </a:custGeom>
          <a:blipFill>
            <a:blip r:embed="rId5"/>
            <a:stretch>
              <a:fillRect l="0" t="0" r="0" b="0"/>
            </a:stretch>
          </a:blipFill>
        </p:spPr>
      </p:sp>
      <p:sp>
        <p:nvSpPr>
          <p:cNvPr name="Freeform 6" id="6"/>
          <p:cNvSpPr/>
          <p:nvPr/>
        </p:nvSpPr>
        <p:spPr>
          <a:xfrm flipH="false" flipV="false" rot="0">
            <a:off x="7905535" y="9258300"/>
            <a:ext cx="2916142" cy="791003"/>
          </a:xfrm>
          <a:custGeom>
            <a:avLst/>
            <a:gdLst/>
            <a:ahLst/>
            <a:cxnLst/>
            <a:rect r="r" b="b" t="t" l="l"/>
            <a:pathLst>
              <a:path h="791003" w="2916142">
                <a:moveTo>
                  <a:pt x="0" y="0"/>
                </a:moveTo>
                <a:lnTo>
                  <a:pt x="2916142" y="0"/>
                </a:lnTo>
                <a:lnTo>
                  <a:pt x="2916142" y="791003"/>
                </a:lnTo>
                <a:lnTo>
                  <a:pt x="0" y="791003"/>
                </a:lnTo>
                <a:lnTo>
                  <a:pt x="0" y="0"/>
                </a:lnTo>
                <a:close/>
              </a:path>
            </a:pathLst>
          </a:custGeom>
          <a:blipFill>
            <a:blip r:embed="rId6"/>
            <a:stretch>
              <a:fillRect l="0" t="0" r="0" b="0"/>
            </a:stretch>
          </a:blipFill>
        </p:spPr>
      </p:sp>
      <p:sp>
        <p:nvSpPr>
          <p:cNvPr name="Freeform 7" id="7"/>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7"/>
            <a:stretch>
              <a:fillRect l="0" t="0" r="0" b="0"/>
            </a:stretch>
          </a:blipFill>
        </p:spPr>
      </p:sp>
      <p:sp>
        <p:nvSpPr>
          <p:cNvPr name="Freeform 8" id="8"/>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8"/>
            <a:stretch>
              <a:fillRect l="0" t="0" r="0" b="0"/>
            </a:stretch>
          </a:blipFill>
        </p:spPr>
      </p:sp>
      <p:sp>
        <p:nvSpPr>
          <p:cNvPr name="Freeform 9" id="9"/>
          <p:cNvSpPr/>
          <p:nvPr/>
        </p:nvSpPr>
        <p:spPr>
          <a:xfrm flipH="false" flipV="false" rot="0">
            <a:off x="10573445" y="3384110"/>
            <a:ext cx="1506977" cy="1506977"/>
          </a:xfrm>
          <a:custGeom>
            <a:avLst/>
            <a:gdLst/>
            <a:ahLst/>
            <a:cxnLst/>
            <a:rect r="r" b="b" t="t" l="l"/>
            <a:pathLst>
              <a:path h="1506977" w="1506977">
                <a:moveTo>
                  <a:pt x="0" y="0"/>
                </a:moveTo>
                <a:lnTo>
                  <a:pt x="1506977" y="0"/>
                </a:lnTo>
                <a:lnTo>
                  <a:pt x="1506977" y="1506977"/>
                </a:lnTo>
                <a:lnTo>
                  <a:pt x="0" y="1506977"/>
                </a:lnTo>
                <a:lnTo>
                  <a:pt x="0" y="0"/>
                </a:lnTo>
                <a:close/>
              </a:path>
            </a:pathLst>
          </a:custGeom>
          <a:blipFill>
            <a:blip r:embed="rId9"/>
            <a:stretch>
              <a:fillRect l="0" t="0" r="0" b="0"/>
            </a:stretch>
          </a:blipFill>
        </p:spPr>
      </p:sp>
      <p:sp>
        <p:nvSpPr>
          <p:cNvPr name="Freeform 10" id="10"/>
          <p:cNvSpPr/>
          <p:nvPr/>
        </p:nvSpPr>
        <p:spPr>
          <a:xfrm flipH="false" flipV="false" rot="0">
            <a:off x="2319468" y="3384110"/>
            <a:ext cx="1506977" cy="1506977"/>
          </a:xfrm>
          <a:custGeom>
            <a:avLst/>
            <a:gdLst/>
            <a:ahLst/>
            <a:cxnLst/>
            <a:rect r="r" b="b" t="t" l="l"/>
            <a:pathLst>
              <a:path h="1506977" w="1506977">
                <a:moveTo>
                  <a:pt x="0" y="0"/>
                </a:moveTo>
                <a:lnTo>
                  <a:pt x="1506977" y="0"/>
                </a:lnTo>
                <a:lnTo>
                  <a:pt x="1506977" y="1506977"/>
                </a:lnTo>
                <a:lnTo>
                  <a:pt x="0" y="1506977"/>
                </a:lnTo>
                <a:lnTo>
                  <a:pt x="0" y="0"/>
                </a:lnTo>
                <a:close/>
              </a:path>
            </a:pathLst>
          </a:custGeom>
          <a:blipFill>
            <a:blip r:embed="rId10"/>
            <a:stretch>
              <a:fillRect l="0" t="0" r="0" b="0"/>
            </a:stretch>
          </a:blipFill>
        </p:spPr>
      </p:sp>
      <p:sp>
        <p:nvSpPr>
          <p:cNvPr name="TextBox 11" id="11"/>
          <p:cNvSpPr txBox="true"/>
          <p:nvPr/>
        </p:nvSpPr>
        <p:spPr>
          <a:xfrm rot="0">
            <a:off x="3432096" y="888686"/>
            <a:ext cx="4697856" cy="1505489"/>
          </a:xfrm>
          <a:prstGeom prst="rect">
            <a:avLst/>
          </a:prstGeom>
        </p:spPr>
        <p:txBody>
          <a:bodyPr anchor="t" rtlCol="false" tIns="0" lIns="0" bIns="0" rIns="0">
            <a:spAutoFit/>
          </a:bodyPr>
          <a:lstStyle/>
          <a:p>
            <a:pPr algn="l">
              <a:lnSpc>
                <a:spcPts val="5745"/>
              </a:lnSpc>
            </a:pPr>
            <a:r>
              <a:rPr lang="en-US" sz="4103">
                <a:solidFill>
                  <a:srgbClr val="BF6837"/>
                </a:solidFill>
                <a:latin typeface="Myriad"/>
                <a:ea typeface="Myriad"/>
                <a:cs typeface="Myriad"/>
                <a:sym typeface="Myriad"/>
              </a:rPr>
              <a:t>Vision &amp; Mission  </a:t>
            </a:r>
            <a:r>
              <a:rPr lang="en-US" sz="4103" b="true">
                <a:solidFill>
                  <a:srgbClr val="BF6837"/>
                </a:solidFill>
                <a:latin typeface="Myriad Bold"/>
                <a:ea typeface="Myriad Bold"/>
                <a:cs typeface="Myriad Bold"/>
                <a:sym typeface="Myriad Bold"/>
              </a:rPr>
              <a:t>BALADY DIARIES</a:t>
            </a:r>
          </a:p>
        </p:txBody>
      </p:sp>
      <p:sp>
        <p:nvSpPr>
          <p:cNvPr name="TextBox 12" id="12"/>
          <p:cNvSpPr txBox="true"/>
          <p:nvPr/>
        </p:nvSpPr>
        <p:spPr>
          <a:xfrm rot="0">
            <a:off x="2826679" y="3609436"/>
            <a:ext cx="4697856" cy="982249"/>
          </a:xfrm>
          <a:prstGeom prst="rect">
            <a:avLst/>
          </a:prstGeom>
        </p:spPr>
        <p:txBody>
          <a:bodyPr anchor="t" rtlCol="false" tIns="0" lIns="0" bIns="0" rIns="0">
            <a:spAutoFit/>
          </a:bodyPr>
          <a:lstStyle/>
          <a:p>
            <a:pPr algn="ctr">
              <a:lnSpc>
                <a:spcPts val="7285"/>
              </a:lnSpc>
            </a:pPr>
            <a:r>
              <a:rPr lang="en-US" sz="5203" b="true">
                <a:solidFill>
                  <a:srgbClr val="BF6837"/>
                </a:solidFill>
                <a:latin typeface="Myriad Bold"/>
                <a:ea typeface="Myriad Bold"/>
                <a:cs typeface="Myriad Bold"/>
                <a:sym typeface="Myriad Bold"/>
              </a:rPr>
              <a:t>Mission</a:t>
            </a:r>
          </a:p>
        </p:txBody>
      </p:sp>
      <p:sp>
        <p:nvSpPr>
          <p:cNvPr name="TextBox 13" id="13"/>
          <p:cNvSpPr txBox="true"/>
          <p:nvPr/>
        </p:nvSpPr>
        <p:spPr>
          <a:xfrm rot="0">
            <a:off x="11274950" y="3609436"/>
            <a:ext cx="4697856" cy="982249"/>
          </a:xfrm>
          <a:prstGeom prst="rect">
            <a:avLst/>
          </a:prstGeom>
        </p:spPr>
        <p:txBody>
          <a:bodyPr anchor="t" rtlCol="false" tIns="0" lIns="0" bIns="0" rIns="0">
            <a:spAutoFit/>
          </a:bodyPr>
          <a:lstStyle/>
          <a:p>
            <a:pPr algn="ctr">
              <a:lnSpc>
                <a:spcPts val="7285"/>
              </a:lnSpc>
            </a:pPr>
            <a:r>
              <a:rPr lang="en-US" sz="5203" b="true">
                <a:solidFill>
                  <a:srgbClr val="BF6837"/>
                </a:solidFill>
                <a:latin typeface="Myriad Bold"/>
                <a:ea typeface="Myriad Bold"/>
                <a:cs typeface="Myriad Bold"/>
                <a:sym typeface="Myriad Bold"/>
              </a:rPr>
              <a:t>Vision</a:t>
            </a:r>
          </a:p>
        </p:txBody>
      </p:sp>
      <p:sp>
        <p:nvSpPr>
          <p:cNvPr name="TextBox 14" id="14"/>
          <p:cNvSpPr txBox="true"/>
          <p:nvPr/>
        </p:nvSpPr>
        <p:spPr>
          <a:xfrm rot="0">
            <a:off x="10440677" y="5215417"/>
            <a:ext cx="6437623" cy="3840032"/>
          </a:xfrm>
          <a:prstGeom prst="rect">
            <a:avLst/>
          </a:prstGeom>
        </p:spPr>
        <p:txBody>
          <a:bodyPr anchor="t" rtlCol="false" tIns="0" lIns="0" bIns="0" rIns="0">
            <a:spAutoFit/>
          </a:bodyPr>
          <a:lstStyle/>
          <a:p>
            <a:pPr algn="ctr">
              <a:lnSpc>
                <a:spcPts val="4994"/>
              </a:lnSpc>
            </a:pPr>
            <a:r>
              <a:rPr lang="en-US" sz="3567">
                <a:solidFill>
                  <a:srgbClr val="9A3F2B"/>
                </a:solidFill>
                <a:latin typeface="Myriad"/>
                <a:ea typeface="Myriad"/>
                <a:cs typeface="Myriad"/>
                <a:sym typeface="Myriad"/>
              </a:rPr>
              <a:t> To be a leading producer of premium dairy products known for quality, sustainability, and innovation in the dairy industry.</a:t>
            </a:r>
          </a:p>
          <a:p>
            <a:pPr algn="l">
              <a:lnSpc>
                <a:spcPts val="3874"/>
              </a:lnSpc>
            </a:pPr>
          </a:p>
          <a:p>
            <a:pPr algn="l">
              <a:lnSpc>
                <a:spcPts val="3874"/>
              </a:lnSpc>
            </a:pPr>
          </a:p>
          <a:p>
            <a:pPr algn="l">
              <a:lnSpc>
                <a:spcPts val="2194"/>
              </a:lnSpc>
              <a:spcBef>
                <a:spcPct val="0"/>
              </a:spcBef>
            </a:pPr>
          </a:p>
        </p:txBody>
      </p:sp>
      <p:sp>
        <p:nvSpPr>
          <p:cNvPr name="TextBox 15" id="15"/>
          <p:cNvSpPr txBox="true"/>
          <p:nvPr/>
        </p:nvSpPr>
        <p:spPr>
          <a:xfrm rot="0">
            <a:off x="1938468" y="5215417"/>
            <a:ext cx="6417820" cy="4833887"/>
          </a:xfrm>
          <a:prstGeom prst="rect">
            <a:avLst/>
          </a:prstGeom>
        </p:spPr>
        <p:txBody>
          <a:bodyPr anchor="t" rtlCol="false" tIns="0" lIns="0" bIns="0" rIns="0">
            <a:spAutoFit/>
          </a:bodyPr>
          <a:lstStyle/>
          <a:p>
            <a:pPr algn="ctr">
              <a:lnSpc>
                <a:spcPts val="4927"/>
              </a:lnSpc>
            </a:pPr>
            <a:r>
              <a:rPr lang="en-US" sz="3519">
                <a:solidFill>
                  <a:srgbClr val="9A3F2B"/>
                </a:solidFill>
                <a:latin typeface="Myriad"/>
                <a:ea typeface="Myriad"/>
                <a:cs typeface="Myriad"/>
                <a:sym typeface="Myriad"/>
              </a:rPr>
              <a:t> To provide customers with fresh, healthy, and delicious dairy products while maintaining high standards of animal welfare and environmental sustainability.</a:t>
            </a:r>
          </a:p>
          <a:p>
            <a:pPr algn="l">
              <a:lnSpc>
                <a:spcPts val="5106"/>
              </a:lnSpc>
            </a:pPr>
          </a:p>
          <a:p>
            <a:pPr algn="l">
              <a:lnSpc>
                <a:spcPts val="5106"/>
              </a:lnSpc>
            </a:pPr>
          </a:p>
          <a:p>
            <a:pPr algn="l">
              <a:lnSpc>
                <a:spcPts val="2953"/>
              </a:lnSpc>
              <a:spcBef>
                <a:spcPct val="0"/>
              </a:spcBef>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438984" y="220447"/>
            <a:ext cx="2710964" cy="865574"/>
          </a:xfrm>
          <a:custGeom>
            <a:avLst/>
            <a:gdLst/>
            <a:ahLst/>
            <a:cxnLst/>
            <a:rect r="r" b="b" t="t" l="l"/>
            <a:pathLst>
              <a:path h="865574" w="2710964">
                <a:moveTo>
                  <a:pt x="0" y="0"/>
                </a:moveTo>
                <a:lnTo>
                  <a:pt x="2710964" y="0"/>
                </a:lnTo>
                <a:lnTo>
                  <a:pt x="2710964" y="865574"/>
                </a:lnTo>
                <a:lnTo>
                  <a:pt x="0" y="865574"/>
                </a:lnTo>
                <a:lnTo>
                  <a:pt x="0" y="0"/>
                </a:lnTo>
                <a:close/>
              </a:path>
            </a:pathLst>
          </a:custGeom>
          <a:blipFill>
            <a:blip r:embed="rId3"/>
            <a:stretch>
              <a:fillRect l="-129656" t="0" r="-173728" b="-534855"/>
            </a:stretch>
          </a:blipFill>
        </p:spPr>
      </p:sp>
      <p:sp>
        <p:nvSpPr>
          <p:cNvPr name="Freeform 4" id="4"/>
          <p:cNvSpPr/>
          <p:nvPr/>
        </p:nvSpPr>
        <p:spPr>
          <a:xfrm flipH="false" flipV="false" rot="-5427523">
            <a:off x="1312704" y="1870189"/>
            <a:ext cx="8962415" cy="6877354"/>
          </a:xfrm>
          <a:custGeom>
            <a:avLst/>
            <a:gdLst/>
            <a:ahLst/>
            <a:cxnLst/>
            <a:rect r="r" b="b" t="t" l="l"/>
            <a:pathLst>
              <a:path h="6877354" w="8962415">
                <a:moveTo>
                  <a:pt x="0" y="0"/>
                </a:moveTo>
                <a:lnTo>
                  <a:pt x="8962415" y="0"/>
                </a:lnTo>
                <a:lnTo>
                  <a:pt x="8962415" y="6877354"/>
                </a:lnTo>
                <a:lnTo>
                  <a:pt x="0" y="6877354"/>
                </a:lnTo>
                <a:lnTo>
                  <a:pt x="0" y="0"/>
                </a:lnTo>
                <a:close/>
              </a:path>
            </a:pathLst>
          </a:custGeom>
          <a:blipFill>
            <a:blip r:embed="rId4"/>
            <a:stretch>
              <a:fillRect l="0" t="-7502" r="0" b="-7502"/>
            </a:stretch>
          </a:blipFill>
        </p:spPr>
      </p:sp>
      <p:sp>
        <p:nvSpPr>
          <p:cNvPr name="Freeform 5" id="5"/>
          <p:cNvSpPr/>
          <p:nvPr/>
        </p:nvSpPr>
        <p:spPr>
          <a:xfrm flipH="false" flipV="false" rot="0">
            <a:off x="7905535" y="9258300"/>
            <a:ext cx="2916142" cy="791003"/>
          </a:xfrm>
          <a:custGeom>
            <a:avLst/>
            <a:gdLst/>
            <a:ahLst/>
            <a:cxnLst/>
            <a:rect r="r" b="b" t="t" l="l"/>
            <a:pathLst>
              <a:path h="791003" w="2916142">
                <a:moveTo>
                  <a:pt x="0" y="0"/>
                </a:moveTo>
                <a:lnTo>
                  <a:pt x="2916142" y="0"/>
                </a:lnTo>
                <a:lnTo>
                  <a:pt x="2916142" y="791003"/>
                </a:lnTo>
                <a:lnTo>
                  <a:pt x="0" y="791003"/>
                </a:lnTo>
                <a:lnTo>
                  <a:pt x="0" y="0"/>
                </a:lnTo>
                <a:close/>
              </a:path>
            </a:pathLst>
          </a:custGeom>
          <a:blipFill>
            <a:blip r:embed="rId5"/>
            <a:stretch>
              <a:fillRect l="0" t="0" r="0" b="0"/>
            </a:stretch>
          </a:blipFill>
        </p:spPr>
      </p:sp>
      <p:sp>
        <p:nvSpPr>
          <p:cNvPr name="Freeform 6" id="6"/>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6"/>
            <a:stretch>
              <a:fillRect l="0" t="0" r="0" b="0"/>
            </a:stretch>
          </a:blipFill>
        </p:spPr>
      </p:sp>
      <p:sp>
        <p:nvSpPr>
          <p:cNvPr name="Freeform 7" id="7"/>
          <p:cNvSpPr/>
          <p:nvPr/>
        </p:nvSpPr>
        <p:spPr>
          <a:xfrm flipH="false" flipV="false" rot="0">
            <a:off x="3741125" y="3078552"/>
            <a:ext cx="4558308" cy="2918308"/>
          </a:xfrm>
          <a:custGeom>
            <a:avLst/>
            <a:gdLst/>
            <a:ahLst/>
            <a:cxnLst/>
            <a:rect r="r" b="b" t="t" l="l"/>
            <a:pathLst>
              <a:path h="2918308" w="4558308">
                <a:moveTo>
                  <a:pt x="0" y="0"/>
                </a:moveTo>
                <a:lnTo>
                  <a:pt x="4558308" y="0"/>
                </a:lnTo>
                <a:lnTo>
                  <a:pt x="4558308" y="2918308"/>
                </a:lnTo>
                <a:lnTo>
                  <a:pt x="0" y="2918308"/>
                </a:lnTo>
                <a:lnTo>
                  <a:pt x="0" y="0"/>
                </a:lnTo>
                <a:close/>
              </a:path>
            </a:pathLst>
          </a:custGeom>
          <a:blipFill>
            <a:blip r:embed="rId7"/>
            <a:stretch>
              <a:fillRect l="0" t="0" r="0" b="0"/>
            </a:stretch>
          </a:blipFill>
        </p:spPr>
      </p:sp>
      <p:sp>
        <p:nvSpPr>
          <p:cNvPr name="Freeform 8" id="8"/>
          <p:cNvSpPr/>
          <p:nvPr/>
        </p:nvSpPr>
        <p:spPr>
          <a:xfrm flipH="false" flipV="false" rot="0">
            <a:off x="9803506" y="3952028"/>
            <a:ext cx="8335595" cy="5458420"/>
          </a:xfrm>
          <a:custGeom>
            <a:avLst/>
            <a:gdLst/>
            <a:ahLst/>
            <a:cxnLst/>
            <a:rect r="r" b="b" t="t" l="l"/>
            <a:pathLst>
              <a:path h="5458420" w="8335595">
                <a:moveTo>
                  <a:pt x="0" y="0"/>
                </a:moveTo>
                <a:lnTo>
                  <a:pt x="8335595" y="0"/>
                </a:lnTo>
                <a:lnTo>
                  <a:pt x="8335595" y="5458420"/>
                </a:lnTo>
                <a:lnTo>
                  <a:pt x="0" y="5458420"/>
                </a:lnTo>
                <a:lnTo>
                  <a:pt x="0" y="0"/>
                </a:lnTo>
                <a:close/>
              </a:path>
            </a:pathLst>
          </a:custGeom>
          <a:blipFill>
            <a:blip r:embed="rId8"/>
            <a:stretch>
              <a:fillRect l="0" t="0" r="-2634" b="0"/>
            </a:stretch>
          </a:blipFill>
        </p:spPr>
      </p:sp>
      <p:sp>
        <p:nvSpPr>
          <p:cNvPr name="Freeform 9" id="9"/>
          <p:cNvSpPr/>
          <p:nvPr/>
        </p:nvSpPr>
        <p:spPr>
          <a:xfrm flipH="false" flipV="false" rot="0">
            <a:off x="15471197" y="9162969"/>
            <a:ext cx="2443623" cy="886335"/>
          </a:xfrm>
          <a:custGeom>
            <a:avLst/>
            <a:gdLst/>
            <a:ahLst/>
            <a:cxnLst/>
            <a:rect r="r" b="b" t="t" l="l"/>
            <a:pathLst>
              <a:path h="886335" w="2443623">
                <a:moveTo>
                  <a:pt x="0" y="0"/>
                </a:moveTo>
                <a:lnTo>
                  <a:pt x="2443623" y="0"/>
                </a:lnTo>
                <a:lnTo>
                  <a:pt x="2443623" y="886334"/>
                </a:lnTo>
                <a:lnTo>
                  <a:pt x="0" y="886334"/>
                </a:lnTo>
                <a:lnTo>
                  <a:pt x="0" y="0"/>
                </a:lnTo>
                <a:close/>
              </a:path>
            </a:pathLst>
          </a:custGeom>
          <a:blipFill>
            <a:blip r:embed="rId9"/>
            <a:stretch>
              <a:fillRect l="-37521" t="0" r="0" b="0"/>
            </a:stretch>
          </a:blipFill>
        </p:spPr>
      </p:sp>
      <p:grpSp>
        <p:nvGrpSpPr>
          <p:cNvPr name="Group 10" id="10"/>
          <p:cNvGrpSpPr/>
          <p:nvPr/>
        </p:nvGrpSpPr>
        <p:grpSpPr>
          <a:xfrm rot="0">
            <a:off x="1690611" y="6497552"/>
            <a:ext cx="824122" cy="8241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20"/>
                </a:lnSpc>
              </a:pPr>
            </a:p>
          </p:txBody>
        </p:sp>
      </p:grpSp>
      <p:grpSp>
        <p:nvGrpSpPr>
          <p:cNvPr name="Group 13" id="13"/>
          <p:cNvGrpSpPr/>
          <p:nvPr/>
        </p:nvGrpSpPr>
        <p:grpSpPr>
          <a:xfrm rot="0">
            <a:off x="1690611" y="8473293"/>
            <a:ext cx="824122" cy="82412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18"/>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20"/>
                </a:lnSpc>
              </a:pPr>
            </a:p>
          </p:txBody>
        </p:sp>
      </p:grpSp>
      <p:grpSp>
        <p:nvGrpSpPr>
          <p:cNvPr name="Group 16" id="16"/>
          <p:cNvGrpSpPr/>
          <p:nvPr/>
        </p:nvGrpSpPr>
        <p:grpSpPr>
          <a:xfrm rot="0">
            <a:off x="1690611" y="7485422"/>
            <a:ext cx="824122" cy="8241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3F2B"/>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3120"/>
                </a:lnSpc>
              </a:pPr>
            </a:p>
          </p:txBody>
        </p:sp>
      </p:grpSp>
      <p:sp>
        <p:nvSpPr>
          <p:cNvPr name="TextBox 19" id="19"/>
          <p:cNvSpPr txBox="true"/>
          <p:nvPr/>
        </p:nvSpPr>
        <p:spPr>
          <a:xfrm rot="0">
            <a:off x="3432096" y="888686"/>
            <a:ext cx="4697856" cy="1505489"/>
          </a:xfrm>
          <a:prstGeom prst="rect">
            <a:avLst/>
          </a:prstGeom>
        </p:spPr>
        <p:txBody>
          <a:bodyPr anchor="t" rtlCol="false" tIns="0" lIns="0" bIns="0" rIns="0">
            <a:spAutoFit/>
          </a:bodyPr>
          <a:lstStyle/>
          <a:p>
            <a:pPr algn="l">
              <a:lnSpc>
                <a:spcPts val="5745"/>
              </a:lnSpc>
            </a:pPr>
            <a:r>
              <a:rPr lang="en-US" sz="4103">
                <a:solidFill>
                  <a:srgbClr val="BF6837"/>
                </a:solidFill>
                <a:latin typeface="Myriad"/>
                <a:ea typeface="Myriad"/>
                <a:cs typeface="Myriad"/>
                <a:sym typeface="Myriad"/>
              </a:rPr>
              <a:t>Brand Identity</a:t>
            </a:r>
          </a:p>
          <a:p>
            <a:pPr algn="l">
              <a:lnSpc>
                <a:spcPts val="5745"/>
              </a:lnSpc>
            </a:pPr>
            <a:r>
              <a:rPr lang="en-US" sz="4103" b="true">
                <a:solidFill>
                  <a:srgbClr val="BF6837"/>
                </a:solidFill>
                <a:latin typeface="Myriad Bold"/>
                <a:ea typeface="Myriad Bold"/>
                <a:cs typeface="Myriad Bold"/>
                <a:sym typeface="Myriad Bold"/>
              </a:rPr>
              <a:t>BALADY DIARIES</a:t>
            </a:r>
          </a:p>
        </p:txBody>
      </p:sp>
      <p:sp>
        <p:nvSpPr>
          <p:cNvPr name="TextBox 20" id="20"/>
          <p:cNvSpPr txBox="true"/>
          <p:nvPr/>
        </p:nvSpPr>
        <p:spPr>
          <a:xfrm rot="0">
            <a:off x="3476595" y="6595513"/>
            <a:ext cx="5178772" cy="403289"/>
          </a:xfrm>
          <a:prstGeom prst="rect">
            <a:avLst/>
          </a:prstGeom>
        </p:spPr>
        <p:txBody>
          <a:bodyPr anchor="t" rtlCol="false" tIns="0" lIns="0" bIns="0" rIns="0">
            <a:spAutoFit/>
          </a:bodyPr>
          <a:lstStyle/>
          <a:p>
            <a:pPr algn="ctr">
              <a:lnSpc>
                <a:spcPts val="2971"/>
              </a:lnSpc>
              <a:spcBef>
                <a:spcPct val="0"/>
              </a:spcBef>
            </a:pPr>
            <a:r>
              <a:rPr lang="en-US" sz="2122">
                <a:solidFill>
                  <a:srgbClr val="2BB671"/>
                </a:solidFill>
                <a:latin typeface="Myriad"/>
                <a:ea typeface="Myriad"/>
                <a:cs typeface="Myriad"/>
                <a:sym typeface="Myriad"/>
              </a:rPr>
              <a:t>Green: For nature, health, and organic growth.</a:t>
            </a:r>
          </a:p>
        </p:txBody>
      </p:sp>
      <p:sp>
        <p:nvSpPr>
          <p:cNvPr name="TextBox 21" id="21"/>
          <p:cNvSpPr txBox="true"/>
          <p:nvPr/>
        </p:nvSpPr>
        <p:spPr>
          <a:xfrm rot="0">
            <a:off x="3467802" y="8414226"/>
            <a:ext cx="5104954" cy="774763"/>
          </a:xfrm>
          <a:prstGeom prst="rect">
            <a:avLst/>
          </a:prstGeom>
        </p:spPr>
        <p:txBody>
          <a:bodyPr anchor="t" rtlCol="false" tIns="0" lIns="0" bIns="0" rIns="0">
            <a:spAutoFit/>
          </a:bodyPr>
          <a:lstStyle/>
          <a:p>
            <a:pPr algn="l">
              <a:lnSpc>
                <a:spcPts val="2971"/>
              </a:lnSpc>
            </a:pPr>
            <a:r>
              <a:rPr lang="en-US" sz="2122">
                <a:solidFill>
                  <a:srgbClr val="FFB600"/>
                </a:solidFill>
                <a:latin typeface="Myriad"/>
                <a:ea typeface="Myriad"/>
                <a:cs typeface="Myriad"/>
                <a:sym typeface="Myriad"/>
              </a:rPr>
              <a:t>Golden: To represent the sun and the warmth</a:t>
            </a:r>
          </a:p>
          <a:p>
            <a:pPr algn="l">
              <a:lnSpc>
                <a:spcPts val="2971"/>
              </a:lnSpc>
              <a:spcBef>
                <a:spcPct val="0"/>
              </a:spcBef>
            </a:pPr>
            <a:r>
              <a:rPr lang="en-US" sz="2122">
                <a:solidFill>
                  <a:srgbClr val="FFB600"/>
                </a:solidFill>
                <a:latin typeface="Myriad"/>
                <a:ea typeface="Myriad"/>
                <a:cs typeface="Myriad"/>
                <a:sym typeface="Myriad"/>
              </a:rPr>
              <a:t>of Egypt’s land and produce.</a:t>
            </a:r>
          </a:p>
        </p:txBody>
      </p:sp>
      <p:sp>
        <p:nvSpPr>
          <p:cNvPr name="TextBox 22" id="22"/>
          <p:cNvSpPr txBox="true"/>
          <p:nvPr/>
        </p:nvSpPr>
        <p:spPr>
          <a:xfrm rot="0">
            <a:off x="3458981" y="7437797"/>
            <a:ext cx="4558308" cy="774763"/>
          </a:xfrm>
          <a:prstGeom prst="rect">
            <a:avLst/>
          </a:prstGeom>
        </p:spPr>
        <p:txBody>
          <a:bodyPr anchor="t" rtlCol="false" tIns="0" lIns="0" bIns="0" rIns="0">
            <a:spAutoFit/>
          </a:bodyPr>
          <a:lstStyle/>
          <a:p>
            <a:pPr algn="l">
              <a:lnSpc>
                <a:spcPts val="2971"/>
              </a:lnSpc>
            </a:pPr>
            <a:r>
              <a:rPr lang="en-US" sz="2122">
                <a:solidFill>
                  <a:srgbClr val="9A3F2B"/>
                </a:solidFill>
                <a:latin typeface="Myriad"/>
                <a:ea typeface="Myriad"/>
                <a:cs typeface="Myriad"/>
                <a:sym typeface="Myriad"/>
              </a:rPr>
              <a:t>Brown: Earthy tones to evoke the natural</a:t>
            </a:r>
          </a:p>
          <a:p>
            <a:pPr algn="l">
              <a:lnSpc>
                <a:spcPts val="2971"/>
              </a:lnSpc>
              <a:spcBef>
                <a:spcPct val="0"/>
              </a:spcBef>
            </a:pPr>
            <a:r>
              <a:rPr lang="en-US" sz="2122">
                <a:solidFill>
                  <a:srgbClr val="9A3F2B"/>
                </a:solidFill>
                <a:latin typeface="Myriad"/>
                <a:ea typeface="Myriad"/>
                <a:cs typeface="Myriad"/>
                <a:sym typeface="Myriad"/>
              </a:rPr>
              <a:t>farming soil and simplicity.</a:t>
            </a:r>
          </a:p>
        </p:txBody>
      </p:sp>
      <p:sp>
        <p:nvSpPr>
          <p:cNvPr name="Freeform 23" id="23"/>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10"/>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27523">
            <a:off x="9932959" y="3009469"/>
            <a:ext cx="6683783" cy="6877354"/>
          </a:xfrm>
          <a:custGeom>
            <a:avLst/>
            <a:gdLst/>
            <a:ahLst/>
            <a:cxnLst/>
            <a:rect r="r" b="b" t="t" l="l"/>
            <a:pathLst>
              <a:path h="6877354" w="6683783">
                <a:moveTo>
                  <a:pt x="0" y="0"/>
                </a:moveTo>
                <a:lnTo>
                  <a:pt x="6683783" y="0"/>
                </a:lnTo>
                <a:lnTo>
                  <a:pt x="6683783" y="6877353"/>
                </a:lnTo>
                <a:lnTo>
                  <a:pt x="0" y="6877353"/>
                </a:lnTo>
                <a:lnTo>
                  <a:pt x="0" y="0"/>
                </a:lnTo>
                <a:close/>
              </a:path>
            </a:pathLst>
          </a:custGeom>
          <a:blipFill>
            <a:blip r:embed="rId3"/>
            <a:stretch>
              <a:fillRect l="0" t="-7502" r="-34091" b="-7502"/>
            </a:stretch>
          </a:blipFill>
        </p:spPr>
      </p:sp>
      <p:sp>
        <p:nvSpPr>
          <p:cNvPr name="Freeform 4" id="4"/>
          <p:cNvSpPr/>
          <p:nvPr/>
        </p:nvSpPr>
        <p:spPr>
          <a:xfrm flipH="false" flipV="false" rot="-5427523">
            <a:off x="8123730" y="3009469"/>
            <a:ext cx="6683783" cy="6877354"/>
          </a:xfrm>
          <a:custGeom>
            <a:avLst/>
            <a:gdLst/>
            <a:ahLst/>
            <a:cxnLst/>
            <a:rect r="r" b="b" t="t" l="l"/>
            <a:pathLst>
              <a:path h="6877354" w="6683783">
                <a:moveTo>
                  <a:pt x="0" y="0"/>
                </a:moveTo>
                <a:lnTo>
                  <a:pt x="6683783" y="0"/>
                </a:lnTo>
                <a:lnTo>
                  <a:pt x="6683783" y="6877353"/>
                </a:lnTo>
                <a:lnTo>
                  <a:pt x="0" y="6877353"/>
                </a:lnTo>
                <a:lnTo>
                  <a:pt x="0" y="0"/>
                </a:lnTo>
                <a:close/>
              </a:path>
            </a:pathLst>
          </a:custGeom>
          <a:blipFill>
            <a:blip r:embed="rId3"/>
            <a:stretch>
              <a:fillRect l="0" t="-7502" r="-34091" b="-7502"/>
            </a:stretch>
          </a:blipFill>
        </p:spPr>
      </p:sp>
      <p:sp>
        <p:nvSpPr>
          <p:cNvPr name="Freeform 5" id="5"/>
          <p:cNvSpPr/>
          <p:nvPr/>
        </p:nvSpPr>
        <p:spPr>
          <a:xfrm flipH="false" flipV="false" rot="-5427523">
            <a:off x="2461142" y="3009469"/>
            <a:ext cx="6683783" cy="6877354"/>
          </a:xfrm>
          <a:custGeom>
            <a:avLst/>
            <a:gdLst/>
            <a:ahLst/>
            <a:cxnLst/>
            <a:rect r="r" b="b" t="t" l="l"/>
            <a:pathLst>
              <a:path h="6877354" w="6683783">
                <a:moveTo>
                  <a:pt x="0" y="0"/>
                </a:moveTo>
                <a:lnTo>
                  <a:pt x="6683783" y="0"/>
                </a:lnTo>
                <a:lnTo>
                  <a:pt x="6683783" y="6877353"/>
                </a:lnTo>
                <a:lnTo>
                  <a:pt x="0" y="6877353"/>
                </a:lnTo>
                <a:lnTo>
                  <a:pt x="0" y="0"/>
                </a:lnTo>
                <a:close/>
              </a:path>
            </a:pathLst>
          </a:custGeom>
          <a:blipFill>
            <a:blip r:embed="rId3"/>
            <a:stretch>
              <a:fillRect l="0" t="-7502" r="-34091" b="-7502"/>
            </a:stretch>
          </a:blipFill>
        </p:spPr>
      </p:sp>
      <p:sp>
        <p:nvSpPr>
          <p:cNvPr name="Freeform 6" id="6"/>
          <p:cNvSpPr/>
          <p:nvPr/>
        </p:nvSpPr>
        <p:spPr>
          <a:xfrm flipH="false" flipV="false" rot="332834">
            <a:off x="12789687" y="429890"/>
            <a:ext cx="2916142" cy="1312264"/>
          </a:xfrm>
          <a:custGeom>
            <a:avLst/>
            <a:gdLst/>
            <a:ahLst/>
            <a:cxnLst/>
            <a:rect r="r" b="b" t="t" l="l"/>
            <a:pathLst>
              <a:path h="1312264" w="2916142">
                <a:moveTo>
                  <a:pt x="0" y="0"/>
                </a:moveTo>
                <a:lnTo>
                  <a:pt x="2916141" y="0"/>
                </a:lnTo>
                <a:lnTo>
                  <a:pt x="2916141" y="1312263"/>
                </a:lnTo>
                <a:lnTo>
                  <a:pt x="0" y="1312263"/>
                </a:lnTo>
                <a:lnTo>
                  <a:pt x="0" y="0"/>
                </a:lnTo>
                <a:close/>
              </a:path>
            </a:pathLst>
          </a:custGeom>
          <a:blipFill>
            <a:blip r:embed="rId4"/>
            <a:stretch>
              <a:fillRect l="0" t="0" r="0" b="0"/>
            </a:stretch>
          </a:blipFill>
        </p:spPr>
      </p:sp>
      <p:sp>
        <p:nvSpPr>
          <p:cNvPr name="Freeform 7" id="7"/>
          <p:cNvSpPr/>
          <p:nvPr/>
        </p:nvSpPr>
        <p:spPr>
          <a:xfrm flipH="false" flipV="false" rot="0">
            <a:off x="7905535" y="9258300"/>
            <a:ext cx="2916142" cy="791003"/>
          </a:xfrm>
          <a:custGeom>
            <a:avLst/>
            <a:gdLst/>
            <a:ahLst/>
            <a:cxnLst/>
            <a:rect r="r" b="b" t="t" l="l"/>
            <a:pathLst>
              <a:path h="791003" w="2916142">
                <a:moveTo>
                  <a:pt x="0" y="0"/>
                </a:moveTo>
                <a:lnTo>
                  <a:pt x="2916142" y="0"/>
                </a:lnTo>
                <a:lnTo>
                  <a:pt x="2916142" y="791003"/>
                </a:lnTo>
                <a:lnTo>
                  <a:pt x="0" y="791003"/>
                </a:lnTo>
                <a:lnTo>
                  <a:pt x="0" y="0"/>
                </a:lnTo>
                <a:close/>
              </a:path>
            </a:pathLst>
          </a:custGeom>
          <a:blipFill>
            <a:blip r:embed="rId5"/>
            <a:stretch>
              <a:fillRect l="0" t="0" r="0" b="0"/>
            </a:stretch>
          </a:blipFill>
        </p:spPr>
      </p:sp>
      <p:sp>
        <p:nvSpPr>
          <p:cNvPr name="Freeform 8" id="8"/>
          <p:cNvSpPr/>
          <p:nvPr/>
        </p:nvSpPr>
        <p:spPr>
          <a:xfrm flipH="false" flipV="false" rot="3083088">
            <a:off x="-1071758" y="-2231034"/>
            <a:ext cx="3248200" cy="4776765"/>
          </a:xfrm>
          <a:custGeom>
            <a:avLst/>
            <a:gdLst/>
            <a:ahLst/>
            <a:cxnLst/>
            <a:rect r="r" b="b" t="t" l="l"/>
            <a:pathLst>
              <a:path h="4776765" w="3248200">
                <a:moveTo>
                  <a:pt x="0" y="0"/>
                </a:moveTo>
                <a:lnTo>
                  <a:pt x="3248200" y="0"/>
                </a:lnTo>
                <a:lnTo>
                  <a:pt x="3248200" y="4776765"/>
                </a:lnTo>
                <a:lnTo>
                  <a:pt x="0" y="4776765"/>
                </a:lnTo>
                <a:lnTo>
                  <a:pt x="0" y="0"/>
                </a:lnTo>
                <a:close/>
              </a:path>
            </a:pathLst>
          </a:custGeom>
          <a:blipFill>
            <a:blip r:embed="rId6"/>
            <a:stretch>
              <a:fillRect l="0" t="0" r="0" b="0"/>
            </a:stretch>
          </a:blipFill>
        </p:spPr>
      </p:sp>
      <p:sp>
        <p:nvSpPr>
          <p:cNvPr name="TextBox 9" id="9"/>
          <p:cNvSpPr txBox="true"/>
          <p:nvPr/>
        </p:nvSpPr>
        <p:spPr>
          <a:xfrm rot="0">
            <a:off x="3864940" y="3080673"/>
            <a:ext cx="12372314" cy="5824181"/>
          </a:xfrm>
          <a:prstGeom prst="rect">
            <a:avLst/>
          </a:prstGeom>
        </p:spPr>
        <p:txBody>
          <a:bodyPr anchor="t" rtlCol="false" tIns="0" lIns="0" bIns="0" rIns="0">
            <a:spAutoFit/>
          </a:bodyPr>
          <a:lstStyle/>
          <a:p>
            <a:pPr algn="l">
              <a:lnSpc>
                <a:spcPts val="2907"/>
              </a:lnSpc>
            </a:pPr>
          </a:p>
          <a:p>
            <a:pPr algn="just">
              <a:lnSpc>
                <a:spcPts val="2906"/>
              </a:lnSpc>
            </a:pPr>
            <a:r>
              <a:rPr lang="en-US" sz="2076">
                <a:solidFill>
                  <a:srgbClr val="9A3F2B"/>
                </a:solidFill>
                <a:latin typeface="Myriad"/>
                <a:ea typeface="Myriad"/>
                <a:cs typeface="Myriad"/>
                <a:sym typeface="Myriad"/>
              </a:rPr>
              <a:t>1</a:t>
            </a:r>
            <a:r>
              <a:rPr lang="en-US" sz="2076" b="true">
                <a:solidFill>
                  <a:srgbClr val="9A3F2B"/>
                </a:solidFill>
                <a:latin typeface="Myriad Bold"/>
                <a:ea typeface="Myriad Bold"/>
                <a:cs typeface="Myriad Bold"/>
                <a:sym typeface="Myriad Bold"/>
              </a:rPr>
              <a:t>- </a:t>
            </a:r>
            <a:r>
              <a:rPr lang="en-US" sz="2076">
                <a:solidFill>
                  <a:srgbClr val="9A3F2B"/>
                </a:solidFill>
                <a:latin typeface="Myriad"/>
                <a:ea typeface="Myriad"/>
                <a:cs typeface="Myriad"/>
                <a:sym typeface="Myriad"/>
              </a:rPr>
              <a:t>Concept: </a:t>
            </a:r>
          </a:p>
          <a:p>
            <a:pPr algn="just" marL="448231" indent="-224116" lvl="1">
              <a:lnSpc>
                <a:spcPts val="2906"/>
              </a:lnSpc>
              <a:buFont typeface="Arial"/>
              <a:buChar char="•"/>
            </a:pPr>
            <a:r>
              <a:rPr lang="en-US" sz="2076">
                <a:solidFill>
                  <a:srgbClr val="9A3F2B"/>
                </a:solidFill>
                <a:latin typeface="Myriad"/>
                <a:ea typeface="Myriad"/>
                <a:cs typeface="Myriad"/>
                <a:sym typeface="Myriad"/>
              </a:rPr>
              <a:t>The logo reflects values of organic, locally sourced food from rural, countryside areas ("reef") in Egypt.</a:t>
            </a:r>
          </a:p>
          <a:p>
            <a:pPr algn="just" marL="448231" indent="-224116" lvl="1">
              <a:lnSpc>
                <a:spcPts val="2906"/>
              </a:lnSpc>
              <a:buFont typeface="Arial"/>
              <a:buChar char="•"/>
            </a:pPr>
            <a:r>
              <a:rPr lang="en-US" sz="2076">
                <a:solidFill>
                  <a:srgbClr val="9A3F2B"/>
                </a:solidFill>
                <a:latin typeface="Myriad"/>
                <a:ea typeface="Myriad"/>
                <a:cs typeface="Myriad"/>
                <a:sym typeface="Myriad"/>
              </a:rPr>
              <a:t>It </a:t>
            </a:r>
            <a:r>
              <a:rPr lang="en-US" sz="2076">
                <a:solidFill>
                  <a:srgbClr val="9A3F2B"/>
                </a:solidFill>
                <a:latin typeface="Myriad"/>
                <a:ea typeface="Myriad"/>
                <a:cs typeface="Myriad"/>
                <a:sym typeface="Myriad"/>
              </a:rPr>
              <a:t>authenticity, nature, and simplicity, while also feeling fresh and modern.</a:t>
            </a:r>
          </a:p>
          <a:p>
            <a:pPr algn="just">
              <a:lnSpc>
                <a:spcPts val="2906"/>
              </a:lnSpc>
            </a:pPr>
          </a:p>
          <a:p>
            <a:pPr algn="just">
              <a:lnSpc>
                <a:spcPts val="2906"/>
              </a:lnSpc>
            </a:pPr>
            <a:r>
              <a:rPr lang="en-US" sz="2076">
                <a:solidFill>
                  <a:srgbClr val="9A3F2B"/>
                </a:solidFill>
                <a:latin typeface="Myriad"/>
                <a:ea typeface="Myriad"/>
                <a:cs typeface="Myriad"/>
                <a:sym typeface="Myriad"/>
              </a:rPr>
              <a:t>2- Visual Inspiration:</a:t>
            </a:r>
          </a:p>
          <a:p>
            <a:pPr algn="just" marL="448231" indent="-224116" lvl="1">
              <a:lnSpc>
                <a:spcPts val="2906"/>
              </a:lnSpc>
              <a:buFont typeface="Arial"/>
              <a:buChar char="•"/>
            </a:pPr>
            <a:r>
              <a:rPr lang="en-US" sz="2076">
                <a:solidFill>
                  <a:srgbClr val="9A3F2B"/>
                </a:solidFill>
                <a:latin typeface="Myriad"/>
                <a:ea typeface="Myriad"/>
                <a:cs typeface="Myriad"/>
                <a:sym typeface="Myriad"/>
              </a:rPr>
              <a:t>Countryside: Reference Egypt’s rural landscape.</a:t>
            </a:r>
          </a:p>
          <a:p>
            <a:pPr algn="just" marL="448231" indent="-224116" lvl="1">
              <a:lnSpc>
                <a:spcPts val="2906"/>
              </a:lnSpc>
              <a:buFont typeface="Arial"/>
              <a:buChar char="•"/>
            </a:pPr>
            <a:r>
              <a:rPr lang="en-US" sz="2076">
                <a:solidFill>
                  <a:srgbClr val="9A3F2B"/>
                </a:solidFill>
                <a:latin typeface="Myriad"/>
                <a:ea typeface="Myriad"/>
                <a:cs typeface="Myriad"/>
                <a:sym typeface="Myriad"/>
              </a:rPr>
              <a:t>Traditional Egyptian Motifs: Egyptian design patterns &amp; typography gives a local touch.</a:t>
            </a:r>
          </a:p>
          <a:p>
            <a:pPr algn="just">
              <a:lnSpc>
                <a:spcPts val="2906"/>
              </a:lnSpc>
            </a:pPr>
          </a:p>
          <a:p>
            <a:pPr algn="just">
              <a:lnSpc>
                <a:spcPts val="2906"/>
              </a:lnSpc>
            </a:pPr>
            <a:r>
              <a:rPr lang="en-US" sz="2076">
                <a:solidFill>
                  <a:srgbClr val="9A3F2B"/>
                </a:solidFill>
                <a:latin typeface="Myriad"/>
                <a:ea typeface="Myriad"/>
                <a:cs typeface="Myriad"/>
                <a:sym typeface="Myriad"/>
              </a:rPr>
              <a:t>3- Typography: </a:t>
            </a:r>
          </a:p>
          <a:p>
            <a:pPr algn="just" marL="448231" indent="-224116" lvl="1">
              <a:lnSpc>
                <a:spcPts val="2906"/>
              </a:lnSpc>
              <a:buFont typeface="Arial"/>
              <a:buChar char="•"/>
            </a:pPr>
            <a:r>
              <a:rPr lang="en-US" sz="2076">
                <a:solidFill>
                  <a:srgbClr val="9A3F2B"/>
                </a:solidFill>
                <a:latin typeface="Myriad"/>
                <a:ea typeface="Myriad"/>
                <a:cs typeface="Myriad"/>
                <a:sym typeface="Myriad"/>
              </a:rPr>
              <a:t> The Font feels approachable and authentic,  hand-drawn quality reflects the farm-to-table aspect.</a:t>
            </a:r>
          </a:p>
          <a:p>
            <a:pPr algn="just">
              <a:lnSpc>
                <a:spcPts val="2906"/>
              </a:lnSpc>
            </a:pPr>
            <a:r>
              <a:rPr lang="en-US" sz="2076">
                <a:solidFill>
                  <a:srgbClr val="9A3F2B"/>
                </a:solidFill>
                <a:latin typeface="Myriad"/>
                <a:ea typeface="Myriad"/>
                <a:cs typeface="Myriad"/>
                <a:sym typeface="Myriad"/>
              </a:rPr>
              <a:t>               Arabic calligraphy in  a subtle way strengthen the local identity.</a:t>
            </a:r>
          </a:p>
          <a:p>
            <a:pPr algn="just">
              <a:lnSpc>
                <a:spcPts val="2906"/>
              </a:lnSpc>
            </a:pPr>
          </a:p>
          <a:p>
            <a:pPr algn="just">
              <a:lnSpc>
                <a:spcPts val="2906"/>
              </a:lnSpc>
            </a:pPr>
            <a:r>
              <a:rPr lang="en-US" sz="2076">
                <a:solidFill>
                  <a:srgbClr val="9A3F2B"/>
                </a:solidFill>
                <a:latin typeface="Myriad"/>
                <a:ea typeface="Myriad"/>
                <a:cs typeface="Myriad"/>
                <a:sym typeface="Myriad"/>
              </a:rPr>
              <a:t>4- Tone:</a:t>
            </a:r>
          </a:p>
          <a:p>
            <a:pPr algn="l" marL="448231" indent="-224116" lvl="1">
              <a:lnSpc>
                <a:spcPts val="2906"/>
              </a:lnSpc>
              <a:buFont typeface="Arial"/>
              <a:buChar char="•"/>
            </a:pPr>
            <a:r>
              <a:rPr lang="en-US" sz="2076">
                <a:solidFill>
                  <a:srgbClr val="9A3F2B"/>
                </a:solidFill>
                <a:latin typeface="Myriad"/>
                <a:ea typeface="Myriad"/>
                <a:cs typeface="Myriad"/>
                <a:sym typeface="Myriad"/>
              </a:rPr>
              <a:t>The overall tone of the logo feels natural, wholesome, and trustworthy, appealing to health-conscious consumers who value organic and sustainable food.</a:t>
            </a:r>
          </a:p>
        </p:txBody>
      </p:sp>
      <p:sp>
        <p:nvSpPr>
          <p:cNvPr name="Freeform 10" id="10"/>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7"/>
            <a:stretch>
              <a:fillRect l="0" t="0" r="0" b="0"/>
            </a:stretch>
          </a:blipFill>
        </p:spPr>
      </p:sp>
      <p:sp>
        <p:nvSpPr>
          <p:cNvPr name="Freeform 11" id="11"/>
          <p:cNvSpPr/>
          <p:nvPr/>
        </p:nvSpPr>
        <p:spPr>
          <a:xfrm flipH="false" flipV="false" rot="0">
            <a:off x="11723484" y="1261440"/>
            <a:ext cx="2320061" cy="2320061"/>
          </a:xfrm>
          <a:custGeom>
            <a:avLst/>
            <a:gdLst/>
            <a:ahLst/>
            <a:cxnLst/>
            <a:rect r="r" b="b" t="t" l="l"/>
            <a:pathLst>
              <a:path h="2320061" w="2320061">
                <a:moveTo>
                  <a:pt x="0" y="0"/>
                </a:moveTo>
                <a:lnTo>
                  <a:pt x="2320061" y="0"/>
                </a:lnTo>
                <a:lnTo>
                  <a:pt x="2320061" y="2320061"/>
                </a:lnTo>
                <a:lnTo>
                  <a:pt x="0" y="2320061"/>
                </a:lnTo>
                <a:lnTo>
                  <a:pt x="0" y="0"/>
                </a:lnTo>
                <a:close/>
              </a:path>
            </a:pathLst>
          </a:custGeom>
          <a:blipFill>
            <a:blip r:embed="rId8"/>
            <a:stretch>
              <a:fillRect l="0" t="0" r="0" b="0"/>
            </a:stretch>
          </a:blipFill>
        </p:spPr>
      </p:sp>
      <p:sp>
        <p:nvSpPr>
          <p:cNvPr name="TextBox 12" id="12"/>
          <p:cNvSpPr txBox="true"/>
          <p:nvPr/>
        </p:nvSpPr>
        <p:spPr>
          <a:xfrm rot="0">
            <a:off x="3432096" y="1079186"/>
            <a:ext cx="4697856" cy="781589"/>
          </a:xfrm>
          <a:prstGeom prst="rect">
            <a:avLst/>
          </a:prstGeom>
        </p:spPr>
        <p:txBody>
          <a:bodyPr anchor="t" rtlCol="false" tIns="0" lIns="0" bIns="0" rIns="0">
            <a:spAutoFit/>
          </a:bodyPr>
          <a:lstStyle/>
          <a:p>
            <a:pPr algn="l">
              <a:lnSpc>
                <a:spcPts val="5745"/>
              </a:lnSpc>
            </a:pPr>
            <a:r>
              <a:rPr lang="en-US" sz="4103" b="true">
                <a:solidFill>
                  <a:srgbClr val="BF6837"/>
                </a:solidFill>
                <a:latin typeface="Myriad Bold"/>
                <a:ea typeface="Myriad Bold"/>
                <a:cs typeface="Myriad Bold"/>
                <a:sym typeface="Myriad Bold"/>
              </a:rPr>
              <a:t>Design Elements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46499" y="389567"/>
            <a:ext cx="3592492" cy="826273"/>
          </a:xfrm>
          <a:custGeom>
            <a:avLst/>
            <a:gdLst/>
            <a:ahLst/>
            <a:cxnLst/>
            <a:rect r="r" b="b" t="t" l="l"/>
            <a:pathLst>
              <a:path h="826273" w="3592492">
                <a:moveTo>
                  <a:pt x="0" y="0"/>
                </a:moveTo>
                <a:lnTo>
                  <a:pt x="3592492" y="0"/>
                </a:lnTo>
                <a:lnTo>
                  <a:pt x="3592492" y="826273"/>
                </a:lnTo>
                <a:lnTo>
                  <a:pt x="0" y="826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73768">
            <a:off x="16157375" y="8190758"/>
            <a:ext cx="1770224" cy="2603271"/>
          </a:xfrm>
          <a:custGeom>
            <a:avLst/>
            <a:gdLst/>
            <a:ahLst/>
            <a:cxnLst/>
            <a:rect r="r" b="b" t="t" l="l"/>
            <a:pathLst>
              <a:path h="2603271" w="1770224">
                <a:moveTo>
                  <a:pt x="0" y="0"/>
                </a:moveTo>
                <a:lnTo>
                  <a:pt x="1770224" y="0"/>
                </a:lnTo>
                <a:lnTo>
                  <a:pt x="1770224" y="2603271"/>
                </a:lnTo>
                <a:lnTo>
                  <a:pt x="0" y="2603271"/>
                </a:lnTo>
                <a:lnTo>
                  <a:pt x="0" y="0"/>
                </a:lnTo>
                <a:close/>
              </a:path>
            </a:pathLst>
          </a:custGeom>
          <a:blipFill>
            <a:blip r:embed="rId5"/>
            <a:stretch>
              <a:fillRect l="0" t="0" r="0" b="0"/>
            </a:stretch>
          </a:blipFill>
        </p:spPr>
      </p:sp>
      <p:graphicFrame>
        <p:nvGraphicFramePr>
          <p:cNvPr name="Table 5" id="5"/>
          <p:cNvGraphicFramePr>
            <a:graphicFrameLocks noGrp="true"/>
          </p:cNvGraphicFramePr>
          <p:nvPr/>
        </p:nvGraphicFramePr>
        <p:xfrm>
          <a:off x="2450743" y="7767554"/>
          <a:ext cx="4857584" cy="855362"/>
        </p:xfrm>
        <a:graphic>
          <a:graphicData uri="http://schemas.openxmlformats.org/drawingml/2006/table">
            <a:tbl>
              <a:tblPr/>
              <a:tblGrid>
                <a:gridCol w="2440161"/>
                <a:gridCol w="2417424"/>
              </a:tblGrid>
              <a:tr h="209391">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Cost Structure</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B001"/>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Revenue Streams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8E77F8"/>
                    </a:solidFill>
                  </a:tcPr>
                </a:tc>
              </a:tr>
              <a:tr h="645971">
                <a:tc>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Organic dairy farming and production costs</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Packaging costs (sustainable materials)</a:t>
                      </a:r>
                    </a:p>
                    <a:p>
                      <a:pPr algn="l" marL="200521" indent="-100260" lvl="1">
                        <a:lnSpc>
                          <a:spcPts val="1300"/>
                        </a:lnSpc>
                        <a:buFont typeface="Arial"/>
                        <a:buChar char="•"/>
                      </a:pPr>
                      <a:r>
                        <a:rPr lang="en-US" sz="928">
                          <a:solidFill>
                            <a:srgbClr val="000000"/>
                          </a:solidFill>
                          <a:latin typeface="DM Sans"/>
                          <a:ea typeface="DM Sans"/>
                          <a:cs typeface="DM Sans"/>
                          <a:sym typeface="DM Sans"/>
                        </a:rPr>
                        <a:t>Distribution and logistics (refrigerated transport)</a:t>
                      </a:r>
                    </a:p>
                    <a:p>
                      <a:pPr algn="l" marL="200521" indent="-100260" lvl="1">
                        <a:lnSpc>
                          <a:spcPts val="1300"/>
                        </a:lnSpc>
                        <a:buFont typeface="Arial"/>
                        <a:buChar char="•"/>
                      </a:pPr>
                      <a:r>
                        <a:rPr lang="en-US" sz="928">
                          <a:solidFill>
                            <a:srgbClr val="000000"/>
                          </a:solidFill>
                          <a:latin typeface="DM Sans"/>
                          <a:ea typeface="DM Sans"/>
                          <a:cs typeface="DM Sans"/>
                          <a:sym typeface="DM Sans"/>
                        </a:rPr>
                        <a:t>Certification fees (organic compliance)</a:t>
                      </a:r>
                    </a:p>
                    <a:p>
                      <a:pPr algn="l" marL="200521" indent="-100260" lvl="1">
                        <a:lnSpc>
                          <a:spcPts val="1300"/>
                        </a:lnSpc>
                        <a:buFont typeface="Arial"/>
                        <a:buChar char="•"/>
                      </a:pPr>
                      <a:r>
                        <a:rPr lang="en-US" sz="928">
                          <a:solidFill>
                            <a:srgbClr val="000000"/>
                          </a:solidFill>
                          <a:latin typeface="DM Sans"/>
                          <a:ea typeface="DM Sans"/>
                          <a:cs typeface="DM Sans"/>
                          <a:sym typeface="DM Sans"/>
                        </a:rPr>
                        <a:t>Labor and operational costs (farm staff, sales, customer service)</a:t>
                      </a:r>
                    </a:p>
                    <a:p>
                      <a:pPr algn="l" marL="200521" indent="-100260" lvl="1">
                        <a:lnSpc>
                          <a:spcPts val="1300"/>
                        </a:lnSpc>
                        <a:buFont typeface="Arial"/>
                        <a:buChar char="•"/>
                      </a:pPr>
                      <a:r>
                        <a:rPr lang="en-US" sz="928">
                          <a:solidFill>
                            <a:srgbClr val="000000"/>
                          </a:solidFill>
                          <a:latin typeface="DM Sans"/>
                          <a:ea typeface="DM Sans"/>
                          <a:cs typeface="DM Sans"/>
                          <a:sym typeface="DM Sans"/>
                        </a:rPr>
                        <a:t>Marketing and branding expenses (digital ads, partnerships, influencers)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Equipment maintenance and upgrades (farming machinery, refrigeration)</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5C3"/>
                    </a:solidFill>
                  </a:tcPr>
                </a:tc>
                <a:tc>
                  <a:txBody>
                    <a:bodyPr anchor="t" rtlCol="false"/>
                    <a:lstStyle/>
                    <a:p>
                      <a:pPr algn="l">
                        <a:lnSpc>
                          <a:spcPts val="1300"/>
                        </a:lnSpc>
                        <a:defRPr/>
                      </a:pPr>
                      <a:r>
                        <a:rPr lang="en-US" sz="928">
                          <a:solidFill>
                            <a:srgbClr val="000000"/>
                          </a:solidFill>
                          <a:latin typeface="DM Sans"/>
                          <a:ea typeface="DM Sans"/>
                          <a:cs typeface="DM Sans"/>
                          <a:sym typeface="DM Sans"/>
                        </a:rPr>
                        <a:t>B2C</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Direct sales through retail partners (superm</a:t>
                      </a:r>
                      <a:r>
                        <a:rPr lang="en-US" sz="928">
                          <a:solidFill>
                            <a:srgbClr val="000000"/>
                          </a:solidFill>
                          <a:latin typeface="DM Sans"/>
                          <a:ea typeface="DM Sans"/>
                          <a:cs typeface="DM Sans"/>
                          <a:sym typeface="DM Sans"/>
                        </a:rPr>
                        <a:t>arkets, organic stores)</a:t>
                      </a:r>
                    </a:p>
                    <a:p>
                      <a:pPr algn="l" marL="200521" indent="-100260" lvl="1">
                        <a:lnSpc>
                          <a:spcPts val="1300"/>
                        </a:lnSpc>
                        <a:buFont typeface="Arial"/>
                        <a:buChar char="•"/>
                      </a:pPr>
                      <a:r>
                        <a:rPr lang="en-US" sz="928">
                          <a:solidFill>
                            <a:srgbClr val="000000"/>
                          </a:solidFill>
                          <a:latin typeface="DM Sans"/>
                          <a:ea typeface="DM Sans"/>
                          <a:cs typeface="DM Sans"/>
                          <a:sym typeface="DM Sans"/>
                        </a:rPr>
                        <a:t>Online sales via e-commerce or delivery platforms</a:t>
                      </a:r>
                    </a:p>
                    <a:p>
                      <a:pPr algn="l" marL="200521" indent="-100260" lvl="1">
                        <a:lnSpc>
                          <a:spcPts val="1300"/>
                        </a:lnSpc>
                        <a:buFont typeface="Arial"/>
                        <a:buChar char="•"/>
                      </a:pPr>
                      <a:r>
                        <a:rPr lang="en-US" sz="928">
                          <a:solidFill>
                            <a:srgbClr val="000000"/>
                          </a:solidFill>
                          <a:latin typeface="DM Sans"/>
                          <a:ea typeface="DM Sans"/>
                          <a:cs typeface="DM Sans"/>
                          <a:sym typeface="DM Sans"/>
                        </a:rPr>
                        <a:t>Subscription-based models for regular deliveries of dairy products</a:t>
                      </a:r>
                    </a:p>
                    <a:p>
                      <a:pPr algn="l" marL="200521" indent="-100260" lvl="1">
                        <a:lnSpc>
                          <a:spcPts val="1300"/>
                        </a:lnSpc>
                        <a:buFont typeface="Arial"/>
                        <a:buChar char="•"/>
                      </a:pPr>
                      <a:r>
                        <a:rPr lang="en-US" sz="928">
                          <a:solidFill>
                            <a:srgbClr val="000000"/>
                          </a:solidFill>
                          <a:latin typeface="DM Sans"/>
                          <a:ea typeface="DM Sans"/>
                          <a:cs typeface="DM Sans"/>
                          <a:sym typeface="DM Sans"/>
                        </a:rPr>
                        <a:t>Event-based sales at farmer’s markets and local fairs</a:t>
                      </a:r>
                    </a:p>
                    <a:p>
                      <a:pPr algn="l" marL="200521" indent="-100260" lvl="1">
                        <a:lnSpc>
                          <a:spcPts val="1300"/>
                        </a:lnSpc>
                        <a:buFont typeface="Arial"/>
                        <a:buChar char="•"/>
                      </a:pPr>
                      <a:r>
                        <a:rPr lang="en-US" sz="928">
                          <a:solidFill>
                            <a:srgbClr val="000000"/>
                          </a:solidFill>
                          <a:latin typeface="DM Sans"/>
                          <a:ea typeface="DM Sans"/>
                          <a:cs typeface="DM Sans"/>
                          <a:sym typeface="DM Sans"/>
                        </a:rPr>
                        <a:t>Custom products for healt</a:t>
                      </a:r>
                      <a:r>
                        <a:rPr lang="en-US" sz="928">
                          <a:solidFill>
                            <a:srgbClr val="000000"/>
                          </a:solidFill>
                          <a:latin typeface="DM Sans"/>
                          <a:ea typeface="DM Sans"/>
                          <a:cs typeface="DM Sans"/>
                          <a:sym typeface="DM Sans"/>
                        </a:rPr>
                        <a:t>h-focused retailers (yogurt, specialty cheeses, etc.)</a:t>
                      </a:r>
                    </a:p>
                    <a:p>
                      <a:pPr algn="l">
                        <a:lnSpc>
                          <a:spcPts val="1300"/>
                        </a:lnSpc>
                      </a:pPr>
                    </a:p>
                    <a:p>
                      <a:pPr algn="l">
                        <a:lnSpc>
                          <a:spcPts val="1300"/>
                        </a:lnSpc>
                      </a:pPr>
                      <a:r>
                        <a:rPr lang="en-US" sz="928">
                          <a:solidFill>
                            <a:srgbClr val="000000"/>
                          </a:solidFill>
                          <a:latin typeface="DM Sans"/>
                          <a:ea typeface="DM Sans"/>
                          <a:cs typeface="DM Sans"/>
                          <a:sym typeface="DM Sans"/>
                        </a:rPr>
                        <a:t>B2B</a:t>
                      </a:r>
                    </a:p>
                    <a:p>
                      <a:pPr algn="l" marL="200521" indent="-100260" lvl="1">
                        <a:lnSpc>
                          <a:spcPts val="1300"/>
                        </a:lnSpc>
                        <a:buFont typeface="Arial"/>
                        <a:buChar char="•"/>
                      </a:pPr>
                      <a:r>
                        <a:rPr lang="en-US" sz="928">
                          <a:solidFill>
                            <a:srgbClr val="000000"/>
                          </a:solidFill>
                          <a:latin typeface="DM Sans"/>
                          <a:ea typeface="DM Sans"/>
                          <a:cs typeface="DM Sans"/>
                          <a:sym typeface="DM Sans"/>
                        </a:rPr>
                        <a:t>Restaurant, Hotels, Hospital and café partnerships for bulk sales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7DAFF"/>
                    </a:solidFill>
                  </a:tcPr>
                </a:tc>
              </a:tr>
            </a:tbl>
          </a:graphicData>
        </a:graphic>
      </p:graphicFrame>
      <p:sp>
        <p:nvSpPr>
          <p:cNvPr name="Freeform 6" id="6"/>
          <p:cNvSpPr/>
          <p:nvPr/>
        </p:nvSpPr>
        <p:spPr>
          <a:xfrm flipH="false" flipV="false" rot="325067">
            <a:off x="2090023" y="9773049"/>
            <a:ext cx="2230351" cy="409574"/>
          </a:xfrm>
          <a:custGeom>
            <a:avLst/>
            <a:gdLst/>
            <a:ahLst/>
            <a:cxnLst/>
            <a:rect r="r" b="b" t="t" l="l"/>
            <a:pathLst>
              <a:path h="409574" w="2230351">
                <a:moveTo>
                  <a:pt x="0" y="0"/>
                </a:moveTo>
                <a:lnTo>
                  <a:pt x="2230351" y="0"/>
                </a:lnTo>
                <a:lnTo>
                  <a:pt x="2230351" y="409574"/>
                </a:lnTo>
                <a:lnTo>
                  <a:pt x="0" y="409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5584523">
            <a:off x="15899216" y="7530852"/>
            <a:ext cx="984645" cy="3454896"/>
          </a:xfrm>
          <a:custGeom>
            <a:avLst/>
            <a:gdLst/>
            <a:ahLst/>
            <a:cxnLst/>
            <a:rect r="r" b="b" t="t" l="l"/>
            <a:pathLst>
              <a:path h="3454896" w="984645">
                <a:moveTo>
                  <a:pt x="984645" y="0"/>
                </a:moveTo>
                <a:lnTo>
                  <a:pt x="0" y="0"/>
                </a:lnTo>
                <a:lnTo>
                  <a:pt x="0" y="3454896"/>
                </a:lnTo>
                <a:lnTo>
                  <a:pt x="984645" y="3454896"/>
                </a:lnTo>
                <a:lnTo>
                  <a:pt x="984645" y="0"/>
                </a:lnTo>
                <a:close/>
              </a:path>
            </a:pathLst>
          </a:custGeom>
          <a:blipFill>
            <a:blip r:embed="rId8"/>
            <a:stretch>
              <a:fillRect l="0" t="0" r="0" b="0"/>
            </a:stretch>
          </a:blipFill>
        </p:spPr>
      </p:sp>
      <p:graphicFrame>
        <p:nvGraphicFramePr>
          <p:cNvPr name="Table 8" id="8"/>
          <p:cNvGraphicFramePr>
            <a:graphicFrameLocks noGrp="true"/>
          </p:cNvGraphicFramePr>
          <p:nvPr/>
        </p:nvGraphicFramePr>
        <p:xfrm>
          <a:off x="2464728" y="1112584"/>
          <a:ext cx="4846760" cy="2556603"/>
        </p:xfrm>
        <a:graphic>
          <a:graphicData uri="http://schemas.openxmlformats.org/drawingml/2006/table">
            <a:tbl>
              <a:tblPr/>
              <a:tblGrid>
                <a:gridCol w="969352"/>
                <a:gridCol w="969352"/>
                <a:gridCol w="969352"/>
                <a:gridCol w="969352"/>
                <a:gridCol w="969352"/>
              </a:tblGrid>
              <a:tr h="163825">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Key Partners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A2AD"/>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Key Activities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8E77F8"/>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Value Proposition</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AB85C"/>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Customer Relationships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B001"/>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Customer Segments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1170830">
                <a:tc rowSpan="3">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Local farmers for organic feed sourcing</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Restaurants, hotels, and cafes for wholesale distribution</a:t>
                      </a:r>
                    </a:p>
                    <a:p>
                      <a:pPr algn="l" marL="200521" indent="-100260" lvl="1">
                        <a:lnSpc>
                          <a:spcPts val="1300"/>
                        </a:lnSpc>
                        <a:buFont typeface="Arial"/>
                        <a:buChar char="•"/>
                      </a:pPr>
                      <a:r>
                        <a:rPr lang="en-US" sz="928">
                          <a:solidFill>
                            <a:srgbClr val="000000"/>
                          </a:solidFill>
                          <a:latin typeface="DM Sans"/>
                          <a:ea typeface="DM Sans"/>
                          <a:cs typeface="DM Sans"/>
                          <a:sym typeface="DM Sans"/>
                        </a:rPr>
                        <a:t>Distribution and logistics partners (refrigerated transport)</a:t>
                      </a:r>
                    </a:p>
                    <a:p>
                      <a:pPr algn="l" marL="200521" indent="-100260" lvl="1">
                        <a:lnSpc>
                          <a:spcPts val="1300"/>
                        </a:lnSpc>
                        <a:buFont typeface="Arial"/>
                        <a:buChar char="•"/>
                      </a:pPr>
                      <a:r>
                        <a:rPr lang="en-US" sz="928">
                          <a:solidFill>
                            <a:srgbClr val="000000"/>
                          </a:solidFill>
                          <a:latin typeface="DM Sans"/>
                          <a:ea typeface="DM Sans"/>
                          <a:cs typeface="DM Sans"/>
                          <a:sym typeface="DM Sans"/>
                        </a:rPr>
                        <a:t>Packaging suppliers (eco-fri</a:t>
                      </a:r>
                      <a:r>
                        <a:rPr lang="en-US" sz="928">
                          <a:solidFill>
                            <a:srgbClr val="000000"/>
                          </a:solidFill>
                          <a:latin typeface="DM Sans"/>
                          <a:ea typeface="DM Sans"/>
                          <a:cs typeface="DM Sans"/>
                          <a:sym typeface="DM Sans"/>
                        </a:rPr>
                        <a:t>endly)</a:t>
                      </a:r>
                    </a:p>
                    <a:p>
                      <a:pPr algn="l" marL="200521" indent="-100260" lvl="1">
                        <a:lnSpc>
                          <a:spcPts val="1300"/>
                        </a:lnSpc>
                        <a:buFont typeface="Arial"/>
                        <a:buChar char="•"/>
                      </a:pPr>
                      <a:r>
                        <a:rPr lang="en-US" sz="928">
                          <a:solidFill>
                            <a:srgbClr val="000000"/>
                          </a:solidFill>
                          <a:latin typeface="DM Sans"/>
                          <a:ea typeface="DM Sans"/>
                          <a:cs typeface="DM Sans"/>
                          <a:sym typeface="DM Sans"/>
                        </a:rPr>
                        <a:t>Retailers (supermarkets, grocery stores)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a:t>
                      </a:r>
                      <a:r>
                        <a:rPr lang="en-US" sz="928">
                          <a:solidFill>
                            <a:srgbClr val="000000"/>
                          </a:solidFill>
                          <a:latin typeface="DM Sans"/>
                          <a:ea typeface="DM Sans"/>
                          <a:cs typeface="DM Sans"/>
                          <a:sym typeface="DM Sans"/>
                        </a:rPr>
                        <a:t>th organizations for promotional partnerships</a:t>
                      </a:r>
                    </a:p>
                    <a:p>
                      <a:pPr algn="l" marL="200521" indent="-100260" lvl="1">
                        <a:lnSpc>
                          <a:spcPts val="1300"/>
                        </a:lnSpc>
                        <a:buFont typeface="Arial"/>
                        <a:buChar char="•"/>
                      </a:pPr>
                      <a:r>
                        <a:rPr lang="en-US" sz="928">
                          <a:solidFill>
                            <a:srgbClr val="000000"/>
                          </a:solidFill>
                          <a:latin typeface="DM Sans"/>
                          <a:ea typeface="DM Sans"/>
                          <a:cs typeface="DM Sans"/>
                          <a:sym typeface="DM Sans"/>
                        </a:rPr>
                        <a:t>Renewable energy providers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Marketing and branding agencies</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equipment suppliers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Government agricultural initiatives and grants</a:t>
                      </a:r>
                    </a:p>
                    <a:p>
                      <a:pPr algn="l" marL="200521" indent="-100260" lvl="1">
                        <a:lnSpc>
                          <a:spcPts val="1300"/>
                        </a:lnSpc>
                        <a:buFont typeface="Arial"/>
                        <a:buChar char="•"/>
                      </a:pPr>
                      <a:r>
                        <a:rPr lang="en-US" sz="928">
                          <a:solidFill>
                            <a:srgbClr val="000000"/>
                          </a:solidFill>
                          <a:latin typeface="DM Sans"/>
                          <a:ea typeface="DM Sans"/>
                          <a:cs typeface="DM Sans"/>
                          <a:sym typeface="DM Sans"/>
                        </a:rPr>
                        <a:t>Data Analyst for customer insights and market analysis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CD2"/>
                    </a:solidFill>
                  </a:tcPr>
                </a:tc>
                <a:tc>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D</a:t>
                      </a:r>
                      <a:r>
                        <a:rPr lang="en-US" sz="928">
                          <a:solidFill>
                            <a:srgbClr val="000000"/>
                          </a:solidFill>
                          <a:latin typeface="DM Sans"/>
                          <a:ea typeface="DM Sans"/>
                          <a:cs typeface="DM Sans"/>
                          <a:sym typeface="DM Sans"/>
                        </a:rPr>
                        <a:t>airy production and processing (milk, cheese, yogurt, butter, cream)</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Sustainable farming practices (organic pastures, renewable energy)</a:t>
                      </a:r>
                    </a:p>
                    <a:p>
                      <a:pPr algn="l" marL="200521" indent="-100260" lvl="1">
                        <a:lnSpc>
                          <a:spcPts val="1300"/>
                        </a:lnSpc>
                        <a:buFont typeface="Arial"/>
                        <a:buChar char="•"/>
                      </a:pPr>
                      <a:r>
                        <a:rPr lang="en-US" sz="928">
                          <a:solidFill>
                            <a:srgbClr val="000000"/>
                          </a:solidFill>
                          <a:latin typeface="DM Sans"/>
                          <a:ea typeface="DM Sans"/>
                          <a:cs typeface="DM Sans"/>
                          <a:sym typeface="DM Sans"/>
                        </a:rPr>
                        <a:t>Quality control and supply chain management</a:t>
                      </a:r>
                    </a:p>
                    <a:p>
                      <a:pPr algn="l" marL="200521" indent="-100260" lvl="1">
                        <a:lnSpc>
                          <a:spcPts val="1300"/>
                        </a:lnSpc>
                        <a:buFont typeface="Arial"/>
                        <a:buChar char="•"/>
                      </a:pPr>
                      <a:r>
                        <a:rPr lang="en-US" sz="928">
                          <a:solidFill>
                            <a:srgbClr val="000000"/>
                          </a:solidFill>
                          <a:latin typeface="DM Sans"/>
                          <a:ea typeface="DM Sans"/>
                          <a:cs typeface="DM Sans"/>
                          <a:sym typeface="DM Sans"/>
                        </a:rPr>
                        <a:t>Customer relationship management (support, feedback, education)</a:t>
                      </a:r>
                    </a:p>
                    <a:p>
                      <a:pPr algn="l" marL="200521" indent="-100260" lvl="1">
                        <a:lnSpc>
                          <a:spcPts val="1300"/>
                        </a:lnSpc>
                        <a:buFont typeface="Arial"/>
                        <a:buChar char="•"/>
                      </a:pPr>
                      <a:r>
                        <a:rPr lang="en-US" sz="928">
                          <a:solidFill>
                            <a:srgbClr val="000000"/>
                          </a:solidFill>
                          <a:latin typeface="DM Sans"/>
                          <a:ea typeface="DM Sans"/>
                          <a:cs typeface="DM Sans"/>
                          <a:sym typeface="DM Sans"/>
                        </a:rPr>
                        <a:t>Marketing and branding (emphasizing sustainability and health benefits)</a:t>
                      </a:r>
                    </a:p>
                    <a:p>
                      <a:pPr algn="l" marL="200521" indent="-100260" lvl="1">
                        <a:lnSpc>
                          <a:spcPts val="1300"/>
                        </a:lnSpc>
                        <a:buFont typeface="Arial"/>
                        <a:buChar char="•"/>
                      </a:pPr>
                      <a:r>
                        <a:rPr lang="en-US" sz="928">
                          <a:solidFill>
                            <a:srgbClr val="000000"/>
                          </a:solidFill>
                          <a:latin typeface="DM Sans"/>
                          <a:ea typeface="DM Sans"/>
                          <a:cs typeface="DM Sans"/>
                          <a:sym typeface="DM Sans"/>
                        </a:rPr>
                        <a:t>Direct sales, wholesale, and subscription services</a:t>
                      </a:r>
                    </a:p>
                    <a:p>
                      <a:pPr algn="l" marL="200521" indent="-100260" lvl="1">
                        <a:lnSpc>
                          <a:spcPts val="1300"/>
                        </a:lnSpc>
                        <a:buFont typeface="Arial"/>
                        <a:buChar char="•"/>
                      </a:pPr>
                      <a:r>
                        <a:rPr lang="en-US" sz="928">
                          <a:solidFill>
                            <a:srgbClr val="000000"/>
                          </a:solidFill>
                          <a:latin typeface="DM Sans"/>
                          <a:ea typeface="DM Sans"/>
                          <a:cs typeface="DM Sans"/>
                          <a:sym typeface="DM Sans"/>
                        </a:rPr>
                        <a:t>Product innovation (new flavors, lactose-free, organic)</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tours and educational experiences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7DAFF"/>
                    </a:solidFill>
                  </a:tcPr>
                </a:tc>
                <a:tc rowSpan="3">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100% organic, authentic dairy products from Egypt’s countryside</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High-quality, fresh dairy sourced from sustainable, traditional farming methods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Health-conscious products with no chemicals or artificial additives</a:t>
                      </a:r>
                    </a:p>
                    <a:p>
                      <a:pPr algn="l" marL="200521" indent="-100260" lvl="1">
                        <a:lnSpc>
                          <a:spcPts val="1300"/>
                        </a:lnSpc>
                        <a:buFont typeface="Arial"/>
                        <a:buChar char="•"/>
                      </a:pPr>
                      <a:r>
                        <a:rPr lang="en-US" sz="928">
                          <a:solidFill>
                            <a:srgbClr val="000000"/>
                          </a:solidFill>
                          <a:latin typeface="DM Sans"/>
                          <a:ea typeface="DM Sans"/>
                          <a:cs typeface="DM Sans"/>
                          <a:sym typeface="DM Sans"/>
                        </a:rPr>
                        <a:t>Lactose free options </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experience through farm tours</a:t>
                      </a:r>
                    </a:p>
                    <a:p>
                      <a:pPr algn="l" marL="200521" indent="-100260" lvl="1">
                        <a:lnSpc>
                          <a:spcPts val="1300"/>
                        </a:lnSpc>
                        <a:buFont typeface="Arial"/>
                        <a:buChar char="•"/>
                      </a:pPr>
                      <a:r>
                        <a:rPr lang="en-US" sz="928">
                          <a:solidFill>
                            <a:srgbClr val="000000"/>
                          </a:solidFill>
                          <a:latin typeface="DM Sans"/>
                          <a:ea typeface="DM Sans"/>
                          <a:cs typeface="DM Sans"/>
                          <a:sym typeface="DM Sans"/>
                        </a:rPr>
                        <a:t>Innovation: Continuous development of new products and flavors</a:t>
                      </a:r>
                    </a:p>
                    <a:p>
                      <a:pPr algn="l" marL="200521" indent="-100260" lvl="1">
                        <a:lnSpc>
                          <a:spcPts val="1300"/>
                        </a:lnSpc>
                        <a:buFont typeface="Arial"/>
                        <a:buChar char="•"/>
                      </a:pPr>
                      <a:r>
                        <a:rPr lang="en-US" sz="928">
                          <a:solidFill>
                            <a:srgbClr val="000000"/>
                          </a:solidFill>
                          <a:latin typeface="DM Sans"/>
                          <a:ea typeface="DM Sans"/>
                          <a:cs typeface="DM Sans"/>
                          <a:sym typeface="DM Sans"/>
                        </a:rPr>
                        <a:t>Sustainability: Organic farming, eco-friendly processes, renewable energy use</a:t>
                      </a:r>
                    </a:p>
                    <a:p>
                      <a:pPr algn="l" marL="200521" indent="-100260" lvl="1">
                        <a:lnSpc>
                          <a:spcPts val="1300"/>
                        </a:lnSpc>
                        <a:buFont typeface="Arial"/>
                        <a:buChar char="•"/>
                      </a:pPr>
                      <a:r>
                        <a:rPr lang="en-US" sz="928">
                          <a:solidFill>
                            <a:srgbClr val="000000"/>
                          </a:solidFill>
                          <a:latin typeface="DM Sans"/>
                          <a:ea typeface="DM Sans"/>
                          <a:cs typeface="DM Sans"/>
                          <a:sym typeface="DM Sans"/>
                        </a:rPr>
                        <a:t>Supporting local farmers and the economy</a:t>
                      </a:r>
                    </a:p>
                    <a:p>
                      <a:pPr algn="l" marL="200521" indent="-100260" lvl="1">
                        <a:lnSpc>
                          <a:spcPts val="1300"/>
                        </a:lnSpc>
                        <a:buFont typeface="Arial"/>
                        <a:buChar char="•"/>
                      </a:pPr>
                      <a:r>
                        <a:rPr lang="en-US" sz="928">
                          <a:solidFill>
                            <a:srgbClr val="000000"/>
                          </a:solidFill>
                          <a:latin typeface="DM Sans"/>
                          <a:ea typeface="DM Sans"/>
                          <a:cs typeface="DM Sans"/>
                          <a:sym typeface="DM Sans"/>
                        </a:rPr>
                        <a:t>Animal Welfare: Humane treatment and care for dairy cows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5FDDB"/>
                    </a:solidFill>
                  </a:tcPr>
                </a:tc>
                <a:tc>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Personal customer support (handling inquiries, complaints, and feedback)</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Engaging storytelling and farm-to-table content</a:t>
                      </a:r>
                    </a:p>
                    <a:p>
                      <a:pPr algn="l" marL="200521" indent="-100260" lvl="1">
                        <a:lnSpc>
                          <a:spcPts val="1300"/>
                        </a:lnSpc>
                        <a:buFont typeface="Arial"/>
                        <a:buChar char="•"/>
                      </a:pPr>
                      <a:r>
                        <a:rPr lang="en-US" sz="928">
                          <a:solidFill>
                            <a:srgbClr val="000000"/>
                          </a:solidFill>
                          <a:latin typeface="DM Sans"/>
                          <a:ea typeface="DM Sans"/>
                          <a:cs typeface="DM Sans"/>
                          <a:sym typeface="DM Sans"/>
                        </a:rPr>
                        <a:t>Customer education (organic benefits, sustainability)</a:t>
                      </a:r>
                    </a:p>
                    <a:p>
                      <a:pPr algn="l" marL="200521" indent="-100260" lvl="1">
                        <a:lnSpc>
                          <a:spcPts val="1300"/>
                        </a:lnSpc>
                        <a:buFont typeface="Arial"/>
                        <a:buChar char="•"/>
                      </a:pPr>
                      <a:r>
                        <a:rPr lang="en-US" sz="928">
                          <a:solidFill>
                            <a:srgbClr val="000000"/>
                          </a:solidFill>
                          <a:latin typeface="DM Sans"/>
                          <a:ea typeface="DM Sans"/>
                          <a:cs typeface="DM Sans"/>
                          <a:sym typeface="DM Sans"/>
                        </a:rPr>
                        <a:t>Loyalty programs or rewards for frequent buyers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Social media engagement to maintain a strong connection with consumers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5C3"/>
                    </a:solidFill>
                  </a:tcPr>
                </a:tc>
                <a:tc>
                  <a:txBody>
                    <a:bodyPr anchor="t" rtlCol="false"/>
                    <a:lstStyle/>
                    <a:p>
                      <a:pPr algn="l">
                        <a:lnSpc>
                          <a:spcPts val="1300"/>
                        </a:lnSpc>
                        <a:defRPr/>
                      </a:pPr>
                      <a:r>
                        <a:rPr lang="en-US" sz="928">
                          <a:solidFill>
                            <a:srgbClr val="000000"/>
                          </a:solidFill>
                          <a:latin typeface="DM Sans"/>
                          <a:ea typeface="DM Sans"/>
                          <a:cs typeface="DM Sans"/>
                          <a:sym typeface="DM Sans"/>
                        </a:rPr>
                        <a:t>B2C:</a:t>
                      </a:r>
                      <a:r>
                        <a:rPr lang="en-US" sz="928">
                          <a:solidFill>
                            <a:srgbClr val="000000"/>
                          </a:solidFill>
                          <a:latin typeface="DM Sans"/>
                          <a:ea typeface="DM Sans"/>
                          <a:cs typeface="DM Sans"/>
                          <a:sym typeface="DM Sans"/>
                        </a:rPr>
                        <a:t> </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Health-conscious consumers seeking organic and natural products</a:t>
                      </a:r>
                    </a:p>
                    <a:p>
                      <a:pPr algn="l" marL="200521" indent="-100260" lvl="1">
                        <a:lnSpc>
                          <a:spcPts val="1300"/>
                        </a:lnSpc>
                        <a:buFont typeface="Arial"/>
                        <a:buChar char="•"/>
                      </a:pPr>
                      <a:r>
                        <a:rPr lang="en-US" sz="928">
                          <a:solidFill>
                            <a:srgbClr val="000000"/>
                          </a:solidFill>
                          <a:latin typeface="DM Sans"/>
                          <a:ea typeface="DM Sans"/>
                          <a:cs typeface="DM Sans"/>
                          <a:sym typeface="DM Sans"/>
                        </a:rPr>
                        <a:t>Families, especially parents interested in healthy options for their children</a:t>
                      </a:r>
                    </a:p>
                    <a:p>
                      <a:pPr algn="l" marL="200521" indent="-100260" lvl="1">
                        <a:lnSpc>
                          <a:spcPts val="1300"/>
                        </a:lnSpc>
                        <a:buFont typeface="Arial"/>
                        <a:buChar char="•"/>
                      </a:pPr>
                      <a:r>
                        <a:rPr lang="en-US" sz="928">
                          <a:solidFill>
                            <a:srgbClr val="000000"/>
                          </a:solidFill>
                          <a:latin typeface="DM Sans"/>
                          <a:ea typeface="DM Sans"/>
                          <a:cs typeface="DM Sans"/>
                          <a:sym typeface="DM Sans"/>
                        </a:rPr>
                        <a:t>Environmentally conscious consumers looking for sustainable brands</a:t>
                      </a:r>
                    </a:p>
                    <a:p>
                      <a:pPr algn="l" marL="200521" indent="-100260" lvl="1">
                        <a:lnSpc>
                          <a:spcPts val="1300"/>
                        </a:lnSpc>
                        <a:buFont typeface="Arial"/>
                        <a:buChar char="•"/>
                      </a:pPr>
                      <a:r>
                        <a:rPr lang="en-US" sz="928">
                          <a:solidFill>
                            <a:srgbClr val="000000"/>
                          </a:solidFill>
                          <a:latin typeface="DM Sans"/>
                          <a:ea typeface="DM Sans"/>
                          <a:cs typeface="DM Sans"/>
                          <a:sym typeface="DM Sans"/>
                        </a:rPr>
                        <a:t>Food enthusiasts interested in traditional and local products</a:t>
                      </a:r>
                    </a:p>
                    <a:p>
                      <a:pPr algn="l">
                        <a:lnSpc>
                          <a:spcPts val="1300"/>
                        </a:lnSpc>
                      </a:pPr>
                    </a:p>
                    <a:p>
                      <a:pPr algn="l">
                        <a:lnSpc>
                          <a:spcPts val="1300"/>
                        </a:lnSpc>
                      </a:pPr>
                      <a:r>
                        <a:rPr lang="en-US" sz="928">
                          <a:solidFill>
                            <a:srgbClr val="000000"/>
                          </a:solidFill>
                          <a:latin typeface="DM Sans"/>
                          <a:ea typeface="DM Sans"/>
                          <a:cs typeface="DM Sans"/>
                          <a:sym typeface="DM Sans"/>
                        </a:rPr>
                        <a:t>B2B</a:t>
                      </a:r>
                    </a:p>
                    <a:p>
                      <a:pPr algn="l" marL="200521" indent="-100260" lvl="1">
                        <a:lnSpc>
                          <a:spcPts val="1300"/>
                        </a:lnSpc>
                        <a:buFont typeface="Arial"/>
                        <a:buChar char="•"/>
                      </a:pPr>
                      <a:r>
                        <a:rPr lang="en-US" sz="928">
                          <a:solidFill>
                            <a:srgbClr val="000000"/>
                          </a:solidFill>
                          <a:latin typeface="DM Sans"/>
                          <a:ea typeface="DM Sans"/>
                          <a:cs typeface="DM Sans"/>
                          <a:sym typeface="DM Sans"/>
                        </a:rPr>
                        <a:t>hospitals that care about the quality of food for patience</a:t>
                      </a:r>
                    </a:p>
                    <a:p>
                      <a:pPr algn="l" marL="200521" indent="-100260" lvl="1">
                        <a:lnSpc>
                          <a:spcPts val="1300"/>
                        </a:lnSpc>
                        <a:buFont typeface="Arial"/>
                        <a:buChar char="•"/>
                      </a:pPr>
                      <a:r>
                        <a:rPr lang="en-US" sz="928">
                          <a:solidFill>
                            <a:srgbClr val="000000"/>
                          </a:solidFill>
                          <a:latin typeface="DM Sans"/>
                          <a:ea typeface="DM Sans"/>
                          <a:cs typeface="DM Sans"/>
                          <a:sym typeface="DM Sans"/>
                        </a:rPr>
                        <a:t>Hotels </a:t>
                      </a:r>
                    </a:p>
                    <a:p>
                      <a:pPr algn="l" marL="200521" indent="-100260" lvl="1">
                        <a:lnSpc>
                          <a:spcPts val="1300"/>
                        </a:lnSpc>
                        <a:buFont typeface="Arial"/>
                        <a:buChar char="•"/>
                      </a:pPr>
                      <a:r>
                        <a:rPr lang="en-US" sz="928">
                          <a:solidFill>
                            <a:srgbClr val="000000"/>
                          </a:solidFill>
                          <a:latin typeface="DM Sans"/>
                          <a:ea typeface="DM Sans"/>
                          <a:cs typeface="DM Sans"/>
                          <a:sym typeface="DM Sans"/>
                        </a:rPr>
                        <a:t>Restaurants and foodservice businesses that prioritize organic ingredients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9D9D9"/>
                    </a:solidFill>
                  </a:tcPr>
                </a:tc>
              </a:tr>
              <a:tr h="180786">
                <a:tc vMerge="true">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Local farmers for organic feed sourcing</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Restaurants, hotels, and cafes for wholesale distribution</a:t>
                      </a:r>
                    </a:p>
                    <a:p>
                      <a:pPr algn="l" marL="200521" indent="-100260" lvl="1">
                        <a:lnSpc>
                          <a:spcPts val="1300"/>
                        </a:lnSpc>
                        <a:buFont typeface="Arial"/>
                        <a:buChar char="•"/>
                      </a:pPr>
                      <a:r>
                        <a:rPr lang="en-US" sz="928">
                          <a:solidFill>
                            <a:srgbClr val="000000"/>
                          </a:solidFill>
                          <a:latin typeface="DM Sans"/>
                          <a:ea typeface="DM Sans"/>
                          <a:cs typeface="DM Sans"/>
                          <a:sym typeface="DM Sans"/>
                        </a:rPr>
                        <a:t>Distribution and logistics partners (refrigerated transport)</a:t>
                      </a:r>
                    </a:p>
                    <a:p>
                      <a:pPr algn="l" marL="200521" indent="-100260" lvl="1">
                        <a:lnSpc>
                          <a:spcPts val="1300"/>
                        </a:lnSpc>
                        <a:buFont typeface="Arial"/>
                        <a:buChar char="•"/>
                      </a:pPr>
                      <a:r>
                        <a:rPr lang="en-US" sz="928">
                          <a:solidFill>
                            <a:srgbClr val="000000"/>
                          </a:solidFill>
                          <a:latin typeface="DM Sans"/>
                          <a:ea typeface="DM Sans"/>
                          <a:cs typeface="DM Sans"/>
                          <a:sym typeface="DM Sans"/>
                        </a:rPr>
                        <a:t>Packaging suppliers (eco-fri</a:t>
                      </a:r>
                      <a:r>
                        <a:rPr lang="en-US" sz="928">
                          <a:solidFill>
                            <a:srgbClr val="000000"/>
                          </a:solidFill>
                          <a:latin typeface="DM Sans"/>
                          <a:ea typeface="DM Sans"/>
                          <a:cs typeface="DM Sans"/>
                          <a:sym typeface="DM Sans"/>
                        </a:rPr>
                        <a:t>endly)</a:t>
                      </a:r>
                    </a:p>
                    <a:p>
                      <a:pPr algn="l" marL="200521" indent="-100260" lvl="1">
                        <a:lnSpc>
                          <a:spcPts val="1300"/>
                        </a:lnSpc>
                        <a:buFont typeface="Arial"/>
                        <a:buChar char="•"/>
                      </a:pPr>
                      <a:r>
                        <a:rPr lang="en-US" sz="928">
                          <a:solidFill>
                            <a:srgbClr val="000000"/>
                          </a:solidFill>
                          <a:latin typeface="DM Sans"/>
                          <a:ea typeface="DM Sans"/>
                          <a:cs typeface="DM Sans"/>
                          <a:sym typeface="DM Sans"/>
                        </a:rPr>
                        <a:t>Retailers (supermarkets, grocery stores)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a:t>
                      </a:r>
                      <a:r>
                        <a:rPr lang="en-US" sz="928">
                          <a:solidFill>
                            <a:srgbClr val="000000"/>
                          </a:solidFill>
                          <a:latin typeface="DM Sans"/>
                          <a:ea typeface="DM Sans"/>
                          <a:cs typeface="DM Sans"/>
                          <a:sym typeface="DM Sans"/>
                        </a:rPr>
                        <a:t>th organizations for promotional partnerships</a:t>
                      </a:r>
                    </a:p>
                    <a:p>
                      <a:pPr algn="l" marL="200521" indent="-100260" lvl="1">
                        <a:lnSpc>
                          <a:spcPts val="1300"/>
                        </a:lnSpc>
                        <a:buFont typeface="Arial"/>
                        <a:buChar char="•"/>
                      </a:pPr>
                      <a:r>
                        <a:rPr lang="en-US" sz="928">
                          <a:solidFill>
                            <a:srgbClr val="000000"/>
                          </a:solidFill>
                          <a:latin typeface="DM Sans"/>
                          <a:ea typeface="DM Sans"/>
                          <a:cs typeface="DM Sans"/>
                          <a:sym typeface="DM Sans"/>
                        </a:rPr>
                        <a:t>Renewable energy providers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Marketing and branding agencies</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equipment suppliers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Government agricultural initiatives and grants</a:t>
                      </a:r>
                    </a:p>
                    <a:p>
                      <a:pPr algn="l" marL="200521" indent="-100260" lvl="1">
                        <a:lnSpc>
                          <a:spcPts val="1300"/>
                        </a:lnSpc>
                        <a:buFont typeface="Arial"/>
                        <a:buChar char="•"/>
                      </a:pPr>
                      <a:r>
                        <a:rPr lang="en-US" sz="928">
                          <a:solidFill>
                            <a:srgbClr val="000000"/>
                          </a:solidFill>
                          <a:latin typeface="DM Sans"/>
                          <a:ea typeface="DM Sans"/>
                          <a:cs typeface="DM Sans"/>
                          <a:sym typeface="DM Sans"/>
                        </a:rPr>
                        <a:t>Data Analyst for customer insights and market analysis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CD2"/>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Key Resources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8E77F8"/>
                    </a:solidFill>
                  </a:tcPr>
                </a:tc>
                <a:tc vMerge="true">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100% organic, authentic dairy products from Egypt’s countryside</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High-quality, fresh dairy sourced from sustainable, traditional farming methods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Health-conscious products with no chemicals or artificial additives</a:t>
                      </a:r>
                    </a:p>
                    <a:p>
                      <a:pPr algn="l" marL="200521" indent="-100260" lvl="1">
                        <a:lnSpc>
                          <a:spcPts val="1300"/>
                        </a:lnSpc>
                        <a:buFont typeface="Arial"/>
                        <a:buChar char="•"/>
                      </a:pPr>
                      <a:r>
                        <a:rPr lang="en-US" sz="928">
                          <a:solidFill>
                            <a:srgbClr val="000000"/>
                          </a:solidFill>
                          <a:latin typeface="DM Sans"/>
                          <a:ea typeface="DM Sans"/>
                          <a:cs typeface="DM Sans"/>
                          <a:sym typeface="DM Sans"/>
                        </a:rPr>
                        <a:t>Lactose free options </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experience through farm tours</a:t>
                      </a:r>
                    </a:p>
                    <a:p>
                      <a:pPr algn="l" marL="200521" indent="-100260" lvl="1">
                        <a:lnSpc>
                          <a:spcPts val="1300"/>
                        </a:lnSpc>
                        <a:buFont typeface="Arial"/>
                        <a:buChar char="•"/>
                      </a:pPr>
                      <a:r>
                        <a:rPr lang="en-US" sz="928">
                          <a:solidFill>
                            <a:srgbClr val="000000"/>
                          </a:solidFill>
                          <a:latin typeface="DM Sans"/>
                          <a:ea typeface="DM Sans"/>
                          <a:cs typeface="DM Sans"/>
                          <a:sym typeface="DM Sans"/>
                        </a:rPr>
                        <a:t>Innovation: Continuous development of new products and flavors</a:t>
                      </a:r>
                    </a:p>
                    <a:p>
                      <a:pPr algn="l" marL="200521" indent="-100260" lvl="1">
                        <a:lnSpc>
                          <a:spcPts val="1300"/>
                        </a:lnSpc>
                        <a:buFont typeface="Arial"/>
                        <a:buChar char="•"/>
                      </a:pPr>
                      <a:r>
                        <a:rPr lang="en-US" sz="928">
                          <a:solidFill>
                            <a:srgbClr val="000000"/>
                          </a:solidFill>
                          <a:latin typeface="DM Sans"/>
                          <a:ea typeface="DM Sans"/>
                          <a:cs typeface="DM Sans"/>
                          <a:sym typeface="DM Sans"/>
                        </a:rPr>
                        <a:t>Sustainability: Organic farming, eco-friendly processes, renewable energy use</a:t>
                      </a:r>
                    </a:p>
                    <a:p>
                      <a:pPr algn="l" marL="200521" indent="-100260" lvl="1">
                        <a:lnSpc>
                          <a:spcPts val="1300"/>
                        </a:lnSpc>
                        <a:buFont typeface="Arial"/>
                        <a:buChar char="•"/>
                      </a:pPr>
                      <a:r>
                        <a:rPr lang="en-US" sz="928">
                          <a:solidFill>
                            <a:srgbClr val="000000"/>
                          </a:solidFill>
                          <a:latin typeface="DM Sans"/>
                          <a:ea typeface="DM Sans"/>
                          <a:cs typeface="DM Sans"/>
                          <a:sym typeface="DM Sans"/>
                        </a:rPr>
                        <a:t>Supporting local farmers and the economy</a:t>
                      </a:r>
                    </a:p>
                    <a:p>
                      <a:pPr algn="l" marL="200521" indent="-100260" lvl="1">
                        <a:lnSpc>
                          <a:spcPts val="1300"/>
                        </a:lnSpc>
                        <a:buFont typeface="Arial"/>
                        <a:buChar char="•"/>
                      </a:pPr>
                      <a:r>
                        <a:rPr lang="en-US" sz="928">
                          <a:solidFill>
                            <a:srgbClr val="000000"/>
                          </a:solidFill>
                          <a:latin typeface="DM Sans"/>
                          <a:ea typeface="DM Sans"/>
                          <a:cs typeface="DM Sans"/>
                          <a:sym typeface="DM Sans"/>
                        </a:rPr>
                        <a:t>Animal Welfare: Humane treatment and care for dairy cows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5FDDB"/>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Channels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B001"/>
                    </a:solidFill>
                  </a:tcPr>
                </a:tc>
                <a:tc>
                  <a:txBody>
                    <a:bodyPr anchor="t" rtlCol="false"/>
                    <a:lstStyle/>
                    <a:p>
                      <a:pPr algn="ctr">
                        <a:lnSpc>
                          <a:spcPts val="1950"/>
                        </a:lnSpc>
                        <a:defRPr/>
                      </a:pPr>
                      <a:r>
                        <a:rPr lang="en-US" sz="1393" b="true">
                          <a:solidFill>
                            <a:srgbClr val="FFFFFF"/>
                          </a:solidFill>
                          <a:latin typeface="Barlow Bold"/>
                          <a:ea typeface="Barlow Bold"/>
                          <a:cs typeface="Barlow Bold"/>
                          <a:sym typeface="Barlow Bold"/>
                        </a:rPr>
                        <a:t>Competitors</a:t>
                      </a:r>
                      <a:endParaRPr lang="en-US" sz="1100"/>
                    </a:p>
                  </a:txBody>
                  <a:tcPr marL="73722" marR="73722" marT="73722" marB="7372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AB85C"/>
                    </a:solidFill>
                  </a:tcPr>
                </a:tc>
              </a:tr>
              <a:tr h="1041162">
                <a:tc vMerge="true">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Local farmers for organic feed sourcing</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Restaurants, hotels, and cafes for wholesale distribution</a:t>
                      </a:r>
                    </a:p>
                    <a:p>
                      <a:pPr algn="l" marL="200521" indent="-100260" lvl="1">
                        <a:lnSpc>
                          <a:spcPts val="1300"/>
                        </a:lnSpc>
                        <a:buFont typeface="Arial"/>
                        <a:buChar char="•"/>
                      </a:pPr>
                      <a:r>
                        <a:rPr lang="en-US" sz="928">
                          <a:solidFill>
                            <a:srgbClr val="000000"/>
                          </a:solidFill>
                          <a:latin typeface="DM Sans"/>
                          <a:ea typeface="DM Sans"/>
                          <a:cs typeface="DM Sans"/>
                          <a:sym typeface="DM Sans"/>
                        </a:rPr>
                        <a:t>Distribution and logistics partners (refrigerated transport)</a:t>
                      </a:r>
                    </a:p>
                    <a:p>
                      <a:pPr algn="l" marL="200521" indent="-100260" lvl="1">
                        <a:lnSpc>
                          <a:spcPts val="1300"/>
                        </a:lnSpc>
                        <a:buFont typeface="Arial"/>
                        <a:buChar char="•"/>
                      </a:pPr>
                      <a:r>
                        <a:rPr lang="en-US" sz="928">
                          <a:solidFill>
                            <a:srgbClr val="000000"/>
                          </a:solidFill>
                          <a:latin typeface="DM Sans"/>
                          <a:ea typeface="DM Sans"/>
                          <a:cs typeface="DM Sans"/>
                          <a:sym typeface="DM Sans"/>
                        </a:rPr>
                        <a:t>Packaging suppliers (eco-fri</a:t>
                      </a:r>
                      <a:r>
                        <a:rPr lang="en-US" sz="928">
                          <a:solidFill>
                            <a:srgbClr val="000000"/>
                          </a:solidFill>
                          <a:latin typeface="DM Sans"/>
                          <a:ea typeface="DM Sans"/>
                          <a:cs typeface="DM Sans"/>
                          <a:sym typeface="DM Sans"/>
                        </a:rPr>
                        <a:t>endly)</a:t>
                      </a:r>
                    </a:p>
                    <a:p>
                      <a:pPr algn="l" marL="200521" indent="-100260" lvl="1">
                        <a:lnSpc>
                          <a:spcPts val="1300"/>
                        </a:lnSpc>
                        <a:buFont typeface="Arial"/>
                        <a:buChar char="•"/>
                      </a:pPr>
                      <a:r>
                        <a:rPr lang="en-US" sz="928">
                          <a:solidFill>
                            <a:srgbClr val="000000"/>
                          </a:solidFill>
                          <a:latin typeface="DM Sans"/>
                          <a:ea typeface="DM Sans"/>
                          <a:cs typeface="DM Sans"/>
                          <a:sym typeface="DM Sans"/>
                        </a:rPr>
                        <a:t>Retailers (supermarkets, grocery stores)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a:t>
                      </a:r>
                      <a:r>
                        <a:rPr lang="en-US" sz="928">
                          <a:solidFill>
                            <a:srgbClr val="000000"/>
                          </a:solidFill>
                          <a:latin typeface="DM Sans"/>
                          <a:ea typeface="DM Sans"/>
                          <a:cs typeface="DM Sans"/>
                          <a:sym typeface="DM Sans"/>
                        </a:rPr>
                        <a:t>th organizations for promotional partnerships</a:t>
                      </a:r>
                    </a:p>
                    <a:p>
                      <a:pPr algn="l" marL="200521" indent="-100260" lvl="1">
                        <a:lnSpc>
                          <a:spcPts val="1300"/>
                        </a:lnSpc>
                        <a:buFont typeface="Arial"/>
                        <a:buChar char="•"/>
                      </a:pPr>
                      <a:r>
                        <a:rPr lang="en-US" sz="928">
                          <a:solidFill>
                            <a:srgbClr val="000000"/>
                          </a:solidFill>
                          <a:latin typeface="DM Sans"/>
                          <a:ea typeface="DM Sans"/>
                          <a:cs typeface="DM Sans"/>
                          <a:sym typeface="DM Sans"/>
                        </a:rPr>
                        <a:t>Renewable energy providers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Marketing and branding agencies</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equipment suppliers</a:t>
                      </a:r>
                    </a:p>
                    <a:p>
                      <a:pPr algn="l" marL="200521" indent="-100260" lvl="1">
                        <a:lnSpc>
                          <a:spcPts val="1300"/>
                        </a:lnSpc>
                        <a:buFont typeface="Arial"/>
                        <a:buChar char="•"/>
                      </a:pPr>
                      <a:r>
                        <a:rPr lang="en-US" sz="928">
                          <a:solidFill>
                            <a:srgbClr val="000000"/>
                          </a:solidFill>
                          <a:latin typeface="DM Sans"/>
                          <a:ea typeface="DM Sans"/>
                          <a:cs typeface="DM Sans"/>
                          <a:sym typeface="DM Sans"/>
                        </a:rPr>
                        <a:t>Government agricultural initiatives and grants</a:t>
                      </a:r>
                    </a:p>
                    <a:p>
                      <a:pPr algn="l" marL="200521" indent="-100260" lvl="1">
                        <a:lnSpc>
                          <a:spcPts val="1300"/>
                        </a:lnSpc>
                        <a:buFont typeface="Arial"/>
                        <a:buChar char="•"/>
                      </a:pPr>
                      <a:r>
                        <a:rPr lang="en-US" sz="928">
                          <a:solidFill>
                            <a:srgbClr val="000000"/>
                          </a:solidFill>
                          <a:latin typeface="DM Sans"/>
                          <a:ea typeface="DM Sans"/>
                          <a:cs typeface="DM Sans"/>
                          <a:sym typeface="DM Sans"/>
                        </a:rPr>
                        <a:t>Data Analyst for customer insights and market analysis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CD2"/>
                    </a:solidFill>
                  </a:tcPr>
                </a:tc>
                <a:tc>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Organic farms and livestock (core of dairy production)</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Farm infrastructure (modern milking and processing facilities)</a:t>
                      </a:r>
                    </a:p>
                    <a:p>
                      <a:pPr algn="l" marL="200521" indent="-100260" lvl="1">
                        <a:lnSpc>
                          <a:spcPts val="1300"/>
                        </a:lnSpc>
                        <a:buFont typeface="Arial"/>
                        <a:buChar char="•"/>
                      </a:pPr>
                      <a:r>
                        <a:rPr lang="en-US" sz="928">
                          <a:solidFill>
                            <a:srgbClr val="000000"/>
                          </a:solidFill>
                          <a:latin typeface="DM Sans"/>
                          <a:ea typeface="DM Sans"/>
                          <a:cs typeface="DM Sans"/>
                          <a:sym typeface="DM Sans"/>
                        </a:rPr>
                        <a:t>Organic pastures and grazing land</a:t>
                      </a:r>
                    </a:p>
                    <a:p>
                      <a:pPr algn="l" marL="200521" indent="-100260" lvl="1">
                        <a:lnSpc>
                          <a:spcPts val="1300"/>
                        </a:lnSpc>
                        <a:buFont typeface="Arial"/>
                        <a:buChar char="•"/>
                      </a:pPr>
                      <a:r>
                        <a:rPr lang="en-US" sz="928">
                          <a:solidFill>
                            <a:srgbClr val="000000"/>
                          </a:solidFill>
                          <a:latin typeface="DM Sans"/>
                          <a:ea typeface="DM Sans"/>
                          <a:cs typeface="DM Sans"/>
                          <a:sym typeface="DM Sans"/>
                        </a:rPr>
                        <a:t>Skilled labor for dairy production and farm management</a:t>
                      </a:r>
                    </a:p>
                    <a:p>
                      <a:pPr algn="l" marL="200521" indent="-100260" lvl="1">
                        <a:lnSpc>
                          <a:spcPts val="1300"/>
                        </a:lnSpc>
                        <a:buFont typeface="Arial"/>
                        <a:buChar char="•"/>
                      </a:pPr>
                      <a:r>
                        <a:rPr lang="en-US" sz="928">
                          <a:solidFill>
                            <a:srgbClr val="000000"/>
                          </a:solidFill>
                          <a:latin typeface="DM Sans"/>
                          <a:ea typeface="DM Sans"/>
                          <a:cs typeface="DM Sans"/>
                          <a:sym typeface="DM Sans"/>
                        </a:rPr>
                        <a:t>Capital inv</a:t>
                      </a:r>
                      <a:r>
                        <a:rPr lang="en-US" sz="928">
                          <a:solidFill>
                            <a:srgbClr val="000000"/>
                          </a:solidFill>
                          <a:latin typeface="DM Sans"/>
                          <a:ea typeface="DM Sans"/>
                          <a:cs typeface="DM Sans"/>
                          <a:sym typeface="DM Sans"/>
                        </a:rPr>
                        <a:t>estment (for land, machinery, and initial marketing)</a:t>
                      </a:r>
                    </a:p>
                    <a:p>
                      <a:pPr algn="l" marL="200521" indent="-100260" lvl="1">
                        <a:lnSpc>
                          <a:spcPts val="1300"/>
                        </a:lnSpc>
                        <a:buFont typeface="Arial"/>
                        <a:buChar char="•"/>
                      </a:pPr>
                      <a:r>
                        <a:rPr lang="en-US" sz="928">
                          <a:solidFill>
                            <a:srgbClr val="000000"/>
                          </a:solidFill>
                          <a:latin typeface="DM Sans"/>
                          <a:ea typeface="DM Sans"/>
                          <a:cs typeface="DM Sans"/>
                          <a:sym typeface="DM Sans"/>
                        </a:rPr>
                        <a:t>Strong brand identity (premium, fresh, sustainable)</a:t>
                      </a:r>
                    </a:p>
                    <a:p>
                      <a:pPr algn="l" marL="200521" indent="-100260" lvl="1">
                        <a:lnSpc>
                          <a:spcPts val="1300"/>
                        </a:lnSpc>
                        <a:buFont typeface="Arial"/>
                        <a:buChar char="•"/>
                      </a:pPr>
                      <a:r>
                        <a:rPr lang="en-US" sz="928">
                          <a:solidFill>
                            <a:srgbClr val="000000"/>
                          </a:solidFill>
                          <a:latin typeface="DM Sans"/>
                          <a:ea typeface="DM Sans"/>
                          <a:cs typeface="DM Sans"/>
                          <a:sym typeface="DM Sans"/>
                        </a:rPr>
                        <a:t>Distribution network (for delivering fresh products)</a:t>
                      </a:r>
                    </a:p>
                    <a:p>
                      <a:pPr algn="l" marL="200521" indent="-100260" lvl="1">
                        <a:lnSpc>
                          <a:spcPts val="1300"/>
                        </a:lnSpc>
                        <a:buFont typeface="Arial"/>
                        <a:buChar char="•"/>
                      </a:pPr>
                      <a:r>
                        <a:rPr lang="en-US" sz="928">
                          <a:solidFill>
                            <a:srgbClr val="000000"/>
                          </a:solidFill>
                          <a:latin typeface="DM Sans"/>
                          <a:ea typeface="DM Sans"/>
                          <a:cs typeface="DM Sans"/>
                          <a:sym typeface="DM Sans"/>
                        </a:rPr>
                        <a:t>Packaging and storage facilities</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7DAFF"/>
                    </a:solidFill>
                  </a:tcPr>
                </a:tc>
                <a:tc vMerge="true">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100% organic, authentic dairy products from Egypt’s countryside</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High-quality, fresh dairy sourced from sustainable, traditional farming methods</a:t>
                      </a:r>
                    </a:p>
                    <a:p>
                      <a:pPr algn="l" marL="200521" indent="-100260" lvl="1">
                        <a:lnSpc>
                          <a:spcPts val="1300"/>
                        </a:lnSpc>
                        <a:buFont typeface="Arial"/>
                        <a:buChar char="•"/>
                      </a:pPr>
                      <a:r>
                        <a:rPr lang="en-US" sz="928">
                          <a:solidFill>
                            <a:srgbClr val="000000"/>
                          </a:solidFill>
                          <a:latin typeface="DM Sans"/>
                          <a:ea typeface="DM Sans"/>
                          <a:cs typeface="DM Sans"/>
                          <a:sym typeface="DM Sans"/>
                        </a:rPr>
                        <a:t>Health-conscious products with no chemicals or artificial additives</a:t>
                      </a:r>
                    </a:p>
                    <a:p>
                      <a:pPr algn="l" marL="200521" indent="-100260" lvl="1">
                        <a:lnSpc>
                          <a:spcPts val="1300"/>
                        </a:lnSpc>
                        <a:buFont typeface="Arial"/>
                        <a:buChar char="•"/>
                      </a:pPr>
                      <a:r>
                        <a:rPr lang="en-US" sz="928">
                          <a:solidFill>
                            <a:srgbClr val="000000"/>
                          </a:solidFill>
                          <a:latin typeface="DM Sans"/>
                          <a:ea typeface="DM Sans"/>
                          <a:cs typeface="DM Sans"/>
                          <a:sym typeface="DM Sans"/>
                        </a:rPr>
                        <a:t>Lactose free options </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 experience through farm tours</a:t>
                      </a:r>
                    </a:p>
                    <a:p>
                      <a:pPr algn="l" marL="200521" indent="-100260" lvl="1">
                        <a:lnSpc>
                          <a:spcPts val="1300"/>
                        </a:lnSpc>
                        <a:buFont typeface="Arial"/>
                        <a:buChar char="•"/>
                      </a:pPr>
                      <a:r>
                        <a:rPr lang="en-US" sz="928">
                          <a:solidFill>
                            <a:srgbClr val="000000"/>
                          </a:solidFill>
                          <a:latin typeface="DM Sans"/>
                          <a:ea typeface="DM Sans"/>
                          <a:cs typeface="DM Sans"/>
                          <a:sym typeface="DM Sans"/>
                        </a:rPr>
                        <a:t>Innovation: Continuous development of new products and flavors</a:t>
                      </a:r>
                    </a:p>
                    <a:p>
                      <a:pPr algn="l" marL="200521" indent="-100260" lvl="1">
                        <a:lnSpc>
                          <a:spcPts val="1300"/>
                        </a:lnSpc>
                        <a:buFont typeface="Arial"/>
                        <a:buChar char="•"/>
                      </a:pPr>
                      <a:r>
                        <a:rPr lang="en-US" sz="928">
                          <a:solidFill>
                            <a:srgbClr val="000000"/>
                          </a:solidFill>
                          <a:latin typeface="DM Sans"/>
                          <a:ea typeface="DM Sans"/>
                          <a:cs typeface="DM Sans"/>
                          <a:sym typeface="DM Sans"/>
                        </a:rPr>
                        <a:t>Sustainability: Organic farming, eco-friendly processes, renewable energy use</a:t>
                      </a:r>
                    </a:p>
                    <a:p>
                      <a:pPr algn="l" marL="200521" indent="-100260" lvl="1">
                        <a:lnSpc>
                          <a:spcPts val="1300"/>
                        </a:lnSpc>
                        <a:buFont typeface="Arial"/>
                        <a:buChar char="•"/>
                      </a:pPr>
                      <a:r>
                        <a:rPr lang="en-US" sz="928">
                          <a:solidFill>
                            <a:srgbClr val="000000"/>
                          </a:solidFill>
                          <a:latin typeface="DM Sans"/>
                          <a:ea typeface="DM Sans"/>
                          <a:cs typeface="DM Sans"/>
                          <a:sym typeface="DM Sans"/>
                        </a:rPr>
                        <a:t>Supporting local farmers and the economy</a:t>
                      </a:r>
                    </a:p>
                    <a:p>
                      <a:pPr algn="l" marL="200521" indent="-100260" lvl="1">
                        <a:lnSpc>
                          <a:spcPts val="1300"/>
                        </a:lnSpc>
                        <a:buFont typeface="Arial"/>
                        <a:buChar char="•"/>
                      </a:pPr>
                      <a:r>
                        <a:rPr lang="en-US" sz="928">
                          <a:solidFill>
                            <a:srgbClr val="000000"/>
                          </a:solidFill>
                          <a:latin typeface="DM Sans"/>
                          <a:ea typeface="DM Sans"/>
                          <a:cs typeface="DM Sans"/>
                          <a:sym typeface="DM Sans"/>
                        </a:rPr>
                        <a:t>Animal Welfare: Humane treatment and care for dairy cows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5FDDB"/>
                    </a:solidFill>
                  </a:tcPr>
                </a:tc>
                <a:tc>
                  <a:txBody>
                    <a:bodyPr anchor="t" rtlCol="false"/>
                    <a:lstStyle/>
                    <a:p>
                      <a:pPr algn="l" marL="200521" indent="-100260" lvl="1">
                        <a:lnSpc>
                          <a:spcPts val="1300"/>
                        </a:lnSpc>
                        <a:buFont typeface="Arial"/>
                        <a:buChar char="•"/>
                        <a:defRPr/>
                      </a:pPr>
                      <a:r>
                        <a:rPr lang="en-US" sz="928">
                          <a:solidFill>
                            <a:srgbClr val="000000"/>
                          </a:solidFill>
                          <a:latin typeface="DM Sans"/>
                          <a:ea typeface="DM Sans"/>
                          <a:cs typeface="DM Sans"/>
                          <a:sym typeface="DM Sans"/>
                        </a:rPr>
                        <a:t>Organic and health food stores</a:t>
                      </a:r>
                      <a:endParaRPr lang="en-US" sz="1100"/>
                    </a:p>
                    <a:p>
                      <a:pPr algn="l" marL="200521" indent="-100260" lvl="1">
                        <a:lnSpc>
                          <a:spcPts val="1300"/>
                        </a:lnSpc>
                        <a:buFont typeface="Arial"/>
                        <a:buChar char="•"/>
                      </a:pPr>
                      <a:r>
                        <a:rPr lang="en-US" sz="928">
                          <a:solidFill>
                            <a:srgbClr val="000000"/>
                          </a:solidFill>
                          <a:latin typeface="DM Sans"/>
                          <a:ea typeface="DM Sans"/>
                          <a:cs typeface="DM Sans"/>
                          <a:sym typeface="DM Sans"/>
                        </a:rPr>
                        <a:t>Supermarkets that specialize in organic or local products</a:t>
                      </a:r>
                    </a:p>
                    <a:p>
                      <a:pPr algn="l" marL="200521" indent="-100260" lvl="1">
                        <a:lnSpc>
                          <a:spcPts val="1300"/>
                        </a:lnSpc>
                        <a:buFont typeface="Arial"/>
                        <a:buChar char="•"/>
                      </a:pPr>
                      <a:r>
                        <a:rPr lang="en-US" sz="928">
                          <a:solidFill>
                            <a:srgbClr val="000000"/>
                          </a:solidFill>
                          <a:latin typeface="DM Sans"/>
                          <a:ea typeface="DM Sans"/>
                          <a:cs typeface="DM Sans"/>
                          <a:sym typeface="DM Sans"/>
                        </a:rPr>
                        <a:t>Direct sales through Balady’s website or e-commerce platforms</a:t>
                      </a:r>
                    </a:p>
                    <a:p>
                      <a:pPr algn="l" marL="200521" indent="-100260" lvl="1">
                        <a:lnSpc>
                          <a:spcPts val="1300"/>
                        </a:lnSpc>
                        <a:buFont typeface="Arial"/>
                        <a:buChar char="•"/>
                      </a:pPr>
                      <a:r>
                        <a:rPr lang="en-US" sz="928">
                          <a:solidFill>
                            <a:srgbClr val="000000"/>
                          </a:solidFill>
                          <a:latin typeface="DM Sans"/>
                          <a:ea typeface="DM Sans"/>
                          <a:cs typeface="DM Sans"/>
                          <a:sym typeface="DM Sans"/>
                        </a:rPr>
                        <a:t>Farmer’s markets and local fairs</a:t>
                      </a:r>
                    </a:p>
                    <a:p>
                      <a:pPr algn="l" marL="200521" indent="-100260" lvl="1">
                        <a:lnSpc>
                          <a:spcPts val="1300"/>
                        </a:lnSpc>
                        <a:buFont typeface="Arial"/>
                        <a:buChar char="•"/>
                      </a:pPr>
                      <a:r>
                        <a:rPr lang="en-US" sz="928">
                          <a:solidFill>
                            <a:srgbClr val="000000"/>
                          </a:solidFill>
                          <a:latin typeface="DM Sans"/>
                          <a:ea typeface="DM Sans"/>
                          <a:cs typeface="DM Sans"/>
                          <a:sym typeface="DM Sans"/>
                        </a:rPr>
                        <a:t>Partnerships with restaurants, cafés, and food delivery services</a:t>
                      </a:r>
                    </a:p>
                    <a:p>
                      <a:pPr algn="l" marL="200521" indent="-100260" lvl="1">
                        <a:lnSpc>
                          <a:spcPts val="1300"/>
                        </a:lnSpc>
                        <a:buFont typeface="Arial"/>
                        <a:buChar char="•"/>
                      </a:pPr>
                      <a:r>
                        <a:rPr lang="en-US" sz="928">
                          <a:solidFill>
                            <a:srgbClr val="000000"/>
                          </a:solidFill>
                          <a:latin typeface="DM Sans"/>
                          <a:ea typeface="DM Sans"/>
                          <a:cs typeface="DM Sans"/>
                          <a:sym typeface="DM Sans"/>
                        </a:rPr>
                        <a:t>Social media and digital marketing channels for awareness and direct engagement</a:t>
                      </a:r>
                    </a:p>
                    <a:p>
                      <a:pPr algn="l">
                        <a:lnSpc>
                          <a:spcPts val="1300"/>
                        </a:lnSpc>
                      </a:pP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5C3"/>
                    </a:solidFill>
                  </a:tcPr>
                </a:tc>
                <a:tc>
                  <a:txBody>
                    <a:bodyPr anchor="t" rtlCol="false"/>
                    <a:lstStyle/>
                    <a:p>
                      <a:pPr algn="l" marL="200521" indent="-100261" lvl="1">
                        <a:lnSpc>
                          <a:spcPts val="1300"/>
                        </a:lnSpc>
                        <a:buFont typeface="Arial"/>
                        <a:buChar char="•"/>
                        <a:defRPr/>
                      </a:pPr>
                      <a:r>
                        <a:rPr lang="en-US" sz="928">
                          <a:solidFill>
                            <a:srgbClr val="000000"/>
                          </a:solidFill>
                          <a:latin typeface="Arimo"/>
                          <a:ea typeface="Arimo"/>
                          <a:cs typeface="Arimo"/>
                          <a:sym typeface="Arimo"/>
                        </a:rPr>
                        <a:t>Local organic dairy brands in Egypt</a:t>
                      </a:r>
                      <a:endParaRPr lang="en-US" sz="1100"/>
                    </a:p>
                    <a:p>
                      <a:pPr algn="l" marL="200521" indent="-100261" lvl="1">
                        <a:lnSpc>
                          <a:spcPts val="1300"/>
                        </a:lnSpc>
                        <a:buFont typeface="Arial"/>
                        <a:buChar char="•"/>
                      </a:pPr>
                      <a:r>
                        <a:rPr lang="en-US" sz="928">
                          <a:solidFill>
                            <a:srgbClr val="000000"/>
                          </a:solidFill>
                          <a:latin typeface="Arimo"/>
                          <a:ea typeface="Arimo"/>
                          <a:cs typeface="Arimo"/>
                          <a:sym typeface="Arimo"/>
                        </a:rPr>
                        <a:t>Imported organic dairy brands</a:t>
                      </a:r>
                    </a:p>
                    <a:p>
                      <a:pPr algn="l" marL="200521" indent="-100261" lvl="1">
                        <a:lnSpc>
                          <a:spcPts val="1300"/>
                        </a:lnSpc>
                        <a:buFont typeface="Arial"/>
                        <a:buChar char="•"/>
                      </a:pPr>
                      <a:r>
                        <a:rPr lang="en-US" sz="928">
                          <a:solidFill>
                            <a:srgbClr val="000000"/>
                          </a:solidFill>
                          <a:latin typeface="Arimo"/>
                          <a:ea typeface="Arimo"/>
                          <a:cs typeface="Arimo"/>
                          <a:sym typeface="Arimo"/>
                        </a:rPr>
                        <a:t>Conventional dairy brands with natural/eco-friendly product lines</a:t>
                      </a:r>
                    </a:p>
                    <a:p>
                      <a:pPr algn="l" marL="200521" indent="-100261" lvl="1">
                        <a:lnSpc>
                          <a:spcPts val="1300"/>
                        </a:lnSpc>
                        <a:buFont typeface="Arial"/>
                        <a:buChar char="•"/>
                      </a:pPr>
                      <a:r>
                        <a:rPr lang="en-US" sz="928">
                          <a:solidFill>
                            <a:srgbClr val="000000"/>
                          </a:solidFill>
                          <a:latin typeface="Arimo"/>
                          <a:ea typeface="Arimo"/>
                          <a:cs typeface="Arimo"/>
                          <a:sym typeface="Arimo"/>
                        </a:rPr>
                        <a:t>Large supermarkets offering private-label organic products</a:t>
                      </a:r>
                    </a:p>
                    <a:p>
                      <a:pPr algn="l" marL="200521" indent="-100261" lvl="1">
                        <a:lnSpc>
                          <a:spcPts val="1300"/>
                        </a:lnSpc>
                        <a:buFont typeface="Arial"/>
                        <a:buChar char="•"/>
                      </a:pPr>
                      <a:r>
                        <a:rPr lang="en-US" sz="928">
                          <a:solidFill>
                            <a:srgbClr val="000000"/>
                          </a:solidFill>
                          <a:latin typeface="Arimo"/>
                          <a:ea typeface="Arimo"/>
                          <a:cs typeface="Arimo"/>
                          <a:sym typeface="Arimo"/>
                        </a:rPr>
                        <a:t>Small-scale organic farms selling directly to customers or at markets</a:t>
                      </a:r>
                    </a:p>
                  </a:txBody>
                  <a:tcPr marL="73722" marR="73722" marT="73722" marB="73722"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D5FDDB"/>
                    </a:solidFill>
                  </a:tcPr>
                </a:tc>
              </a:tr>
            </a:tbl>
          </a:graphicData>
        </a:graphic>
      </p:graphicFrame>
      <p:sp>
        <p:nvSpPr>
          <p:cNvPr name="TextBox 9" id="9"/>
          <p:cNvSpPr txBox="true"/>
          <p:nvPr/>
        </p:nvSpPr>
        <p:spPr>
          <a:xfrm rot="0">
            <a:off x="2464728" y="340424"/>
            <a:ext cx="9380265" cy="739140"/>
          </a:xfrm>
          <a:prstGeom prst="rect">
            <a:avLst/>
          </a:prstGeom>
        </p:spPr>
        <p:txBody>
          <a:bodyPr anchor="t" rtlCol="false" tIns="0" lIns="0" bIns="0" rIns="0">
            <a:spAutoFit/>
          </a:bodyPr>
          <a:lstStyle/>
          <a:p>
            <a:pPr algn="l">
              <a:lnSpc>
                <a:spcPts val="5460"/>
              </a:lnSpc>
            </a:pPr>
            <a:r>
              <a:rPr lang="en-US" sz="3900" b="true">
                <a:solidFill>
                  <a:srgbClr val="9A3F2B"/>
                </a:solidFill>
                <a:latin typeface="Myriad Bold"/>
                <a:ea typeface="Myriad Bold"/>
                <a:cs typeface="Myriad Bold"/>
                <a:sym typeface="Myriad Bold"/>
              </a:rPr>
              <a:t> </a:t>
            </a:r>
            <a:r>
              <a:rPr lang="en-US" sz="3900" b="true">
                <a:solidFill>
                  <a:srgbClr val="9A3F2B"/>
                </a:solidFill>
                <a:latin typeface="Myriad Bold"/>
                <a:ea typeface="Myriad Bold"/>
                <a:cs typeface="Myriad Bold"/>
                <a:sym typeface="Myriad Bold"/>
              </a:rPr>
              <a:t>Balady DIARIES </a:t>
            </a:r>
            <a:r>
              <a:rPr lang="en-US" sz="3900">
                <a:solidFill>
                  <a:srgbClr val="9A3F2B"/>
                </a:solidFill>
                <a:latin typeface="Myriad"/>
                <a:ea typeface="Myriad"/>
                <a:cs typeface="Myriad"/>
                <a:sym typeface="Myriad"/>
              </a:rPr>
              <a:t>Business Model Canvas</a:t>
            </a:r>
          </a:p>
        </p:txBody>
      </p:sp>
      <p:sp>
        <p:nvSpPr>
          <p:cNvPr name="TextBox 10" id="10"/>
          <p:cNvSpPr txBox="true"/>
          <p:nvPr/>
        </p:nvSpPr>
        <p:spPr>
          <a:xfrm rot="0">
            <a:off x="11518672" y="540421"/>
            <a:ext cx="3484215" cy="516440"/>
          </a:xfrm>
          <a:prstGeom prst="rect">
            <a:avLst/>
          </a:prstGeom>
        </p:spPr>
        <p:txBody>
          <a:bodyPr anchor="t" rtlCol="false" tIns="0" lIns="0" bIns="0" rIns="0">
            <a:spAutoFit/>
          </a:bodyPr>
          <a:lstStyle/>
          <a:p>
            <a:pPr algn="l">
              <a:lnSpc>
                <a:spcPts val="1984"/>
              </a:lnSpc>
            </a:pPr>
            <a:r>
              <a:rPr lang="en-US" sz="1417">
                <a:solidFill>
                  <a:srgbClr val="9A3F2B"/>
                </a:solidFill>
                <a:latin typeface="Myriad"/>
                <a:ea typeface="Myriad"/>
                <a:cs typeface="Myriad"/>
                <a:sym typeface="Myriad"/>
              </a:rPr>
              <a:t>Focusing on sustainability, premium quality</a:t>
            </a:r>
          </a:p>
          <a:p>
            <a:pPr algn="l">
              <a:lnSpc>
                <a:spcPts val="1984"/>
              </a:lnSpc>
              <a:spcBef>
                <a:spcPct val="0"/>
              </a:spcBef>
            </a:pPr>
            <a:r>
              <a:rPr lang="en-US" sz="1417">
                <a:solidFill>
                  <a:srgbClr val="9A3F2B"/>
                </a:solidFill>
                <a:latin typeface="Myriad"/>
                <a:ea typeface="Myriad"/>
                <a:cs typeface="Myriad"/>
                <a:sym typeface="Myriad"/>
              </a:rPr>
              <a:t>dairy products, and customer-centric solutions</a:t>
            </a:r>
          </a:p>
        </p:txBody>
      </p:sp>
      <p:sp>
        <p:nvSpPr>
          <p:cNvPr name="Freeform 11" id="11"/>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9"/>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7443163" y="8274962"/>
            <a:ext cx="2915515" cy="941762"/>
          </a:xfrm>
          <a:custGeom>
            <a:avLst/>
            <a:gdLst/>
            <a:ahLst/>
            <a:cxnLst/>
            <a:rect r="r" b="b" t="t" l="l"/>
            <a:pathLst>
              <a:path h="941762" w="2915515">
                <a:moveTo>
                  <a:pt x="0" y="941762"/>
                </a:moveTo>
                <a:lnTo>
                  <a:pt x="2915515" y="941762"/>
                </a:lnTo>
                <a:lnTo>
                  <a:pt x="2915515" y="0"/>
                </a:lnTo>
                <a:lnTo>
                  <a:pt x="0" y="0"/>
                </a:lnTo>
                <a:lnTo>
                  <a:pt x="0" y="9417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5370771" y="1557928"/>
            <a:ext cx="6759993" cy="4690888"/>
          </a:xfrm>
          <a:custGeom>
            <a:avLst/>
            <a:gdLst/>
            <a:ahLst/>
            <a:cxnLst/>
            <a:rect r="r" b="b" t="t" l="l"/>
            <a:pathLst>
              <a:path h="4690888" w="6759993">
                <a:moveTo>
                  <a:pt x="0" y="4690888"/>
                </a:moveTo>
                <a:lnTo>
                  <a:pt x="6759993" y="4690888"/>
                </a:lnTo>
                <a:lnTo>
                  <a:pt x="6759993" y="0"/>
                </a:lnTo>
                <a:lnTo>
                  <a:pt x="0" y="0"/>
                </a:lnTo>
                <a:lnTo>
                  <a:pt x="0" y="4690888"/>
                </a:lnTo>
                <a:close/>
              </a:path>
            </a:pathLst>
          </a:custGeom>
          <a:blipFill>
            <a:blip r:embed="rId5"/>
            <a:stretch>
              <a:fillRect l="-12304" t="-13086" r="0" b="0"/>
            </a:stretch>
          </a:blipFill>
        </p:spPr>
      </p:sp>
      <p:grpSp>
        <p:nvGrpSpPr>
          <p:cNvPr name="Group 5" id="5"/>
          <p:cNvGrpSpPr/>
          <p:nvPr/>
        </p:nvGrpSpPr>
        <p:grpSpPr>
          <a:xfrm rot="0">
            <a:off x="758939" y="1877819"/>
            <a:ext cx="16500361" cy="6888392"/>
            <a:chOff x="0" y="0"/>
            <a:chExt cx="2791355" cy="1165305"/>
          </a:xfrm>
        </p:grpSpPr>
        <p:sp>
          <p:nvSpPr>
            <p:cNvPr name="Freeform 6" id="6"/>
            <p:cNvSpPr/>
            <p:nvPr/>
          </p:nvSpPr>
          <p:spPr>
            <a:xfrm flipH="false" flipV="false" rot="0">
              <a:off x="0" y="0"/>
              <a:ext cx="2791355" cy="1165305"/>
            </a:xfrm>
            <a:custGeom>
              <a:avLst/>
              <a:gdLst/>
              <a:ahLst/>
              <a:cxnLst/>
              <a:rect r="r" b="b" t="t" l="l"/>
              <a:pathLst>
                <a:path h="1165305" w="2791355">
                  <a:moveTo>
                    <a:pt x="2711936" y="0"/>
                  </a:moveTo>
                  <a:lnTo>
                    <a:pt x="79418" y="0"/>
                  </a:lnTo>
                  <a:cubicBezTo>
                    <a:pt x="79418" y="43699"/>
                    <a:pt x="44079" y="79418"/>
                    <a:pt x="0" y="79418"/>
                  </a:cubicBezTo>
                  <a:lnTo>
                    <a:pt x="0" y="1085886"/>
                  </a:lnTo>
                  <a:cubicBezTo>
                    <a:pt x="43699" y="1085886"/>
                    <a:pt x="79418" y="1121225"/>
                    <a:pt x="79418" y="1165305"/>
                  </a:cubicBezTo>
                  <a:lnTo>
                    <a:pt x="2711936" y="1165305"/>
                  </a:lnTo>
                  <a:cubicBezTo>
                    <a:pt x="2711936" y="1121605"/>
                    <a:pt x="2747276" y="1085886"/>
                    <a:pt x="2791355" y="1085886"/>
                  </a:cubicBezTo>
                  <a:lnTo>
                    <a:pt x="2791355" y="79418"/>
                  </a:lnTo>
                  <a:cubicBezTo>
                    <a:pt x="2747655" y="79418"/>
                    <a:pt x="2711936" y="44079"/>
                    <a:pt x="2711936" y="0"/>
                  </a:cubicBezTo>
                  <a:close/>
                </a:path>
              </a:pathLst>
            </a:custGeom>
            <a:solidFill>
              <a:srgbClr val="FCFAEE"/>
            </a:solidFill>
          </p:spPr>
        </p:sp>
        <p:sp>
          <p:nvSpPr>
            <p:cNvPr name="TextBox 7" id="7"/>
            <p:cNvSpPr txBox="true"/>
            <p:nvPr/>
          </p:nvSpPr>
          <p:spPr>
            <a:xfrm>
              <a:off x="38100" y="28575"/>
              <a:ext cx="2715155" cy="1098630"/>
            </a:xfrm>
            <a:prstGeom prst="rect">
              <a:avLst/>
            </a:prstGeom>
          </p:spPr>
          <p:txBody>
            <a:bodyPr anchor="ctr" rtlCol="false" tIns="50800" lIns="50800" bIns="50800" rIns="50800"/>
            <a:lstStyle/>
            <a:p>
              <a:pPr algn="ctr">
                <a:lnSpc>
                  <a:spcPts val="3120"/>
                </a:lnSpc>
              </a:pPr>
            </a:p>
          </p:txBody>
        </p:sp>
      </p:grpSp>
      <p:sp>
        <p:nvSpPr>
          <p:cNvPr name="Freeform 8" id="8"/>
          <p:cNvSpPr/>
          <p:nvPr/>
        </p:nvSpPr>
        <p:spPr>
          <a:xfrm flipH="false" flipV="false" rot="1993910">
            <a:off x="2825813" y="8647891"/>
            <a:ext cx="1706541" cy="854970"/>
          </a:xfrm>
          <a:custGeom>
            <a:avLst/>
            <a:gdLst/>
            <a:ahLst/>
            <a:cxnLst/>
            <a:rect r="r" b="b" t="t" l="l"/>
            <a:pathLst>
              <a:path h="854970" w="1706541">
                <a:moveTo>
                  <a:pt x="0" y="0"/>
                </a:moveTo>
                <a:lnTo>
                  <a:pt x="1706540" y="0"/>
                </a:lnTo>
                <a:lnTo>
                  <a:pt x="1706540" y="854970"/>
                </a:lnTo>
                <a:lnTo>
                  <a:pt x="0" y="854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73851">
            <a:off x="16539776" y="7847414"/>
            <a:ext cx="1439048" cy="1219266"/>
          </a:xfrm>
          <a:custGeom>
            <a:avLst/>
            <a:gdLst/>
            <a:ahLst/>
            <a:cxnLst/>
            <a:rect r="r" b="b" t="t" l="l"/>
            <a:pathLst>
              <a:path h="1219266" w="1439048">
                <a:moveTo>
                  <a:pt x="0" y="0"/>
                </a:moveTo>
                <a:lnTo>
                  <a:pt x="1439048" y="0"/>
                </a:lnTo>
                <a:lnTo>
                  <a:pt x="1439048" y="1219267"/>
                </a:lnTo>
                <a:lnTo>
                  <a:pt x="0" y="1219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58730">
            <a:off x="16332029" y="6888364"/>
            <a:ext cx="1780536" cy="401430"/>
          </a:xfrm>
          <a:custGeom>
            <a:avLst/>
            <a:gdLst/>
            <a:ahLst/>
            <a:cxnLst/>
            <a:rect r="r" b="b" t="t" l="l"/>
            <a:pathLst>
              <a:path h="401430" w="1780536">
                <a:moveTo>
                  <a:pt x="0" y="0"/>
                </a:moveTo>
                <a:lnTo>
                  <a:pt x="1780536" y="0"/>
                </a:lnTo>
                <a:lnTo>
                  <a:pt x="1780536" y="401430"/>
                </a:lnTo>
                <a:lnTo>
                  <a:pt x="0" y="4014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325067">
            <a:off x="286009" y="8561425"/>
            <a:ext cx="2230351" cy="409574"/>
          </a:xfrm>
          <a:custGeom>
            <a:avLst/>
            <a:gdLst/>
            <a:ahLst/>
            <a:cxnLst/>
            <a:rect r="r" b="b" t="t" l="l"/>
            <a:pathLst>
              <a:path h="409574" w="2230351">
                <a:moveTo>
                  <a:pt x="0" y="0"/>
                </a:moveTo>
                <a:lnTo>
                  <a:pt x="2230351" y="0"/>
                </a:lnTo>
                <a:lnTo>
                  <a:pt x="2230351" y="409573"/>
                </a:lnTo>
                <a:lnTo>
                  <a:pt x="0" y="4095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14"/>
            <a:stretch>
              <a:fillRect l="0" t="0" r="0" b="0"/>
            </a:stretch>
          </a:blipFill>
        </p:spPr>
      </p:sp>
      <p:grpSp>
        <p:nvGrpSpPr>
          <p:cNvPr name="Group 13" id="13"/>
          <p:cNvGrpSpPr/>
          <p:nvPr/>
        </p:nvGrpSpPr>
        <p:grpSpPr>
          <a:xfrm rot="0">
            <a:off x="2530714" y="2123109"/>
            <a:ext cx="2296739" cy="2296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671"/>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120"/>
                </a:lnSpc>
              </a:pPr>
              <a:r>
                <a:rPr lang="en-US" b="true" sz="2600">
                  <a:solidFill>
                    <a:srgbClr val="F5F7F9"/>
                  </a:solidFill>
                  <a:latin typeface="Myriad Bold"/>
                  <a:ea typeface="Myriad Bold"/>
                  <a:cs typeface="Myriad Bold"/>
                  <a:sym typeface="Myriad Bold"/>
                </a:rPr>
                <a:t>BUSINESS OBJECTIVES</a:t>
              </a:r>
            </a:p>
          </p:txBody>
        </p:sp>
      </p:grpSp>
      <p:grpSp>
        <p:nvGrpSpPr>
          <p:cNvPr name="Group 16" id="16"/>
          <p:cNvGrpSpPr/>
          <p:nvPr/>
        </p:nvGrpSpPr>
        <p:grpSpPr>
          <a:xfrm rot="0">
            <a:off x="8235059" y="2123109"/>
            <a:ext cx="2296739" cy="22967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3F2B"/>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b="true" sz="2500">
                  <a:solidFill>
                    <a:srgbClr val="F5F7F9"/>
                  </a:solidFill>
                  <a:latin typeface="Myriad Bold"/>
                  <a:ea typeface="Myriad Bold"/>
                  <a:cs typeface="Myriad Bold"/>
                  <a:sym typeface="Myriad Bold"/>
                </a:rPr>
                <a:t>MARKETING</a:t>
              </a:r>
            </a:p>
            <a:p>
              <a:pPr algn="ctr">
                <a:lnSpc>
                  <a:spcPts val="3000"/>
                </a:lnSpc>
              </a:pPr>
              <a:r>
                <a:rPr lang="en-US" b="true" sz="2500">
                  <a:solidFill>
                    <a:srgbClr val="F5F7F9"/>
                  </a:solidFill>
                  <a:latin typeface="Myriad Bold"/>
                  <a:ea typeface="Myriad Bold"/>
                  <a:cs typeface="Myriad Bold"/>
                  <a:sym typeface="Myriad Bold"/>
                </a:rPr>
                <a:t>OBJECTIVES</a:t>
              </a:r>
            </a:p>
          </p:txBody>
        </p:sp>
      </p:grpSp>
      <p:grpSp>
        <p:nvGrpSpPr>
          <p:cNvPr name="Group 19" id="19"/>
          <p:cNvGrpSpPr/>
          <p:nvPr/>
        </p:nvGrpSpPr>
        <p:grpSpPr>
          <a:xfrm rot="0">
            <a:off x="13696238" y="2123109"/>
            <a:ext cx="2296739" cy="229673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A2B"/>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b="true" sz="2500">
                  <a:solidFill>
                    <a:srgbClr val="F5F7F9"/>
                  </a:solidFill>
                  <a:latin typeface="Myriad Bold"/>
                  <a:ea typeface="Myriad Bold"/>
                  <a:cs typeface="Myriad Bold"/>
                  <a:sym typeface="Myriad Bold"/>
                </a:rPr>
                <a:t>DIGITAL</a:t>
              </a:r>
            </a:p>
            <a:p>
              <a:pPr algn="ctr">
                <a:lnSpc>
                  <a:spcPts val="3000"/>
                </a:lnSpc>
              </a:pPr>
              <a:r>
                <a:rPr lang="en-US" b="true" sz="2500">
                  <a:solidFill>
                    <a:srgbClr val="F5F7F9"/>
                  </a:solidFill>
                  <a:latin typeface="Myriad Bold"/>
                  <a:ea typeface="Myriad Bold"/>
                  <a:cs typeface="Myriad Bold"/>
                  <a:sym typeface="Myriad Bold"/>
                </a:rPr>
                <a:t>MARKETING</a:t>
              </a:r>
            </a:p>
            <a:p>
              <a:pPr algn="ctr">
                <a:lnSpc>
                  <a:spcPts val="3000"/>
                </a:lnSpc>
              </a:pPr>
              <a:r>
                <a:rPr lang="en-US" sz="2500" b="true">
                  <a:solidFill>
                    <a:srgbClr val="F5F7F9"/>
                  </a:solidFill>
                  <a:latin typeface="Myriad Bold"/>
                  <a:ea typeface="Myriad Bold"/>
                  <a:cs typeface="Myriad Bold"/>
                  <a:sym typeface="Myriad Bold"/>
                </a:rPr>
                <a:t>Objectives</a:t>
              </a:r>
            </a:p>
            <a:p>
              <a:pPr algn="ctr">
                <a:lnSpc>
                  <a:spcPts val="3000"/>
                </a:lnSpc>
              </a:pPr>
            </a:p>
          </p:txBody>
        </p:sp>
      </p:grpSp>
      <p:sp>
        <p:nvSpPr>
          <p:cNvPr name="Freeform 22" id="22"/>
          <p:cNvSpPr/>
          <p:nvPr/>
        </p:nvSpPr>
        <p:spPr>
          <a:xfrm flipH="false" flipV="false" rot="0">
            <a:off x="12264924" y="2988535"/>
            <a:ext cx="1431313" cy="1431313"/>
          </a:xfrm>
          <a:custGeom>
            <a:avLst/>
            <a:gdLst/>
            <a:ahLst/>
            <a:cxnLst/>
            <a:rect r="r" b="b" t="t" l="l"/>
            <a:pathLst>
              <a:path h="1431313" w="1431313">
                <a:moveTo>
                  <a:pt x="0" y="0"/>
                </a:moveTo>
                <a:lnTo>
                  <a:pt x="1431314" y="0"/>
                </a:lnTo>
                <a:lnTo>
                  <a:pt x="1431314" y="1431313"/>
                </a:lnTo>
                <a:lnTo>
                  <a:pt x="0" y="1431313"/>
                </a:lnTo>
                <a:lnTo>
                  <a:pt x="0" y="0"/>
                </a:lnTo>
                <a:close/>
              </a:path>
            </a:pathLst>
          </a:custGeom>
          <a:blipFill>
            <a:blip r:embed="rId15"/>
            <a:stretch>
              <a:fillRect l="0" t="0" r="0" b="0"/>
            </a:stretch>
          </a:blipFill>
        </p:spPr>
      </p:sp>
      <p:sp>
        <p:nvSpPr>
          <p:cNvPr name="Freeform 23" id="23"/>
          <p:cNvSpPr/>
          <p:nvPr/>
        </p:nvSpPr>
        <p:spPr>
          <a:xfrm flipH="false" flipV="false" rot="0">
            <a:off x="1028700" y="2254469"/>
            <a:ext cx="1972277" cy="1972277"/>
          </a:xfrm>
          <a:custGeom>
            <a:avLst/>
            <a:gdLst/>
            <a:ahLst/>
            <a:cxnLst/>
            <a:rect r="r" b="b" t="t" l="l"/>
            <a:pathLst>
              <a:path h="1972277" w="1972277">
                <a:moveTo>
                  <a:pt x="0" y="0"/>
                </a:moveTo>
                <a:lnTo>
                  <a:pt x="1972277" y="0"/>
                </a:lnTo>
                <a:lnTo>
                  <a:pt x="1972277" y="1972276"/>
                </a:lnTo>
                <a:lnTo>
                  <a:pt x="0" y="1972276"/>
                </a:lnTo>
                <a:lnTo>
                  <a:pt x="0" y="0"/>
                </a:lnTo>
                <a:close/>
              </a:path>
            </a:pathLst>
          </a:custGeom>
          <a:blipFill>
            <a:blip r:embed="rId16"/>
            <a:stretch>
              <a:fillRect l="0" t="0" r="0" b="0"/>
            </a:stretch>
          </a:blipFill>
        </p:spPr>
      </p:sp>
      <p:sp>
        <p:nvSpPr>
          <p:cNvPr name="Freeform 24" id="24"/>
          <p:cNvSpPr/>
          <p:nvPr/>
        </p:nvSpPr>
        <p:spPr>
          <a:xfrm flipH="false" flipV="false" rot="0">
            <a:off x="6669432" y="2457793"/>
            <a:ext cx="1565627" cy="1565627"/>
          </a:xfrm>
          <a:custGeom>
            <a:avLst/>
            <a:gdLst/>
            <a:ahLst/>
            <a:cxnLst/>
            <a:rect r="r" b="b" t="t" l="l"/>
            <a:pathLst>
              <a:path h="1565627" w="1565627">
                <a:moveTo>
                  <a:pt x="0" y="0"/>
                </a:moveTo>
                <a:lnTo>
                  <a:pt x="1565627" y="0"/>
                </a:lnTo>
                <a:lnTo>
                  <a:pt x="1565627" y="1565628"/>
                </a:lnTo>
                <a:lnTo>
                  <a:pt x="0" y="1565628"/>
                </a:lnTo>
                <a:lnTo>
                  <a:pt x="0" y="0"/>
                </a:lnTo>
                <a:close/>
              </a:path>
            </a:pathLst>
          </a:custGeom>
          <a:blipFill>
            <a:blip r:embed="rId17"/>
            <a:stretch>
              <a:fillRect l="0" t="0" r="0" b="0"/>
            </a:stretch>
          </a:blipFill>
        </p:spPr>
      </p:sp>
      <p:sp>
        <p:nvSpPr>
          <p:cNvPr name="TextBox 25" id="25"/>
          <p:cNvSpPr txBox="true"/>
          <p:nvPr/>
        </p:nvSpPr>
        <p:spPr>
          <a:xfrm rot="0">
            <a:off x="1028700" y="4751677"/>
            <a:ext cx="4557418" cy="3635069"/>
          </a:xfrm>
          <a:prstGeom prst="rect">
            <a:avLst/>
          </a:prstGeom>
        </p:spPr>
        <p:txBody>
          <a:bodyPr anchor="t" rtlCol="false" tIns="0" lIns="0" bIns="0" rIns="0">
            <a:spAutoFit/>
          </a:bodyPr>
          <a:lstStyle/>
          <a:p>
            <a:pPr algn="l">
              <a:lnSpc>
                <a:spcPts val="2291"/>
              </a:lnSpc>
            </a:pPr>
            <a:r>
              <a:rPr lang="en-US" sz="1637">
                <a:solidFill>
                  <a:srgbClr val="9A3F2B"/>
                </a:solidFill>
                <a:latin typeface="Myriad"/>
                <a:ea typeface="Myriad"/>
                <a:cs typeface="Myriad"/>
                <a:sym typeface="Myriad"/>
              </a:rPr>
              <a:t>Increase brand awareness of Baldy Dairies among urban families in Egypt within the next 12 months.</a:t>
            </a:r>
          </a:p>
          <a:p>
            <a:pPr algn="l">
              <a:lnSpc>
                <a:spcPts val="2291"/>
              </a:lnSpc>
            </a:pP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Specific</a:t>
            </a:r>
            <a:r>
              <a:rPr lang="en-US" sz="1437">
                <a:solidFill>
                  <a:srgbClr val="000000"/>
                </a:solidFill>
                <a:latin typeface="Myriad"/>
                <a:ea typeface="Myriad"/>
                <a:cs typeface="Myriad"/>
                <a:sym typeface="Myriad"/>
              </a:rPr>
              <a:t>: Focus on increasing brand awareness among urban families.</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Measurable</a:t>
            </a:r>
            <a:r>
              <a:rPr lang="en-US" sz="1437">
                <a:solidFill>
                  <a:srgbClr val="000000"/>
                </a:solidFill>
                <a:latin typeface="Myriad"/>
                <a:ea typeface="Myriad"/>
                <a:cs typeface="Myriad"/>
                <a:sym typeface="Myriad"/>
              </a:rPr>
              <a:t>: Target a 40% of urban families, which can be tracked through brand recognition surveys and digital analytics.</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Achievable</a:t>
            </a:r>
            <a:r>
              <a:rPr lang="en-US" sz="1437">
                <a:solidFill>
                  <a:srgbClr val="000000"/>
                </a:solidFill>
                <a:latin typeface="Myriad"/>
                <a:ea typeface="Myriad"/>
                <a:cs typeface="Myriad"/>
                <a:sym typeface="Myriad"/>
              </a:rPr>
              <a:t>: The target is ambitious yet attainable with strategic marketing efforts.</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Relevant</a:t>
            </a:r>
            <a:r>
              <a:rPr lang="en-US" sz="1437">
                <a:solidFill>
                  <a:srgbClr val="000000"/>
                </a:solidFill>
                <a:latin typeface="Myriad"/>
                <a:ea typeface="Myriad"/>
                <a:cs typeface="Myriad"/>
                <a:sym typeface="Myriad"/>
              </a:rPr>
              <a:t>: Enhancing brand awareness is crucial for gaining market share in a competitive industry.</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Time-bound</a:t>
            </a:r>
            <a:r>
              <a:rPr lang="en-US" sz="1437">
                <a:solidFill>
                  <a:srgbClr val="000000"/>
                </a:solidFill>
                <a:latin typeface="Myriad"/>
                <a:ea typeface="Myriad"/>
                <a:cs typeface="Myriad"/>
                <a:sym typeface="Myriad"/>
              </a:rPr>
              <a:t>: Set for the next 12 months.</a:t>
            </a:r>
          </a:p>
          <a:p>
            <a:pPr algn="l">
              <a:lnSpc>
                <a:spcPts val="2291"/>
              </a:lnSpc>
            </a:pPr>
          </a:p>
        </p:txBody>
      </p:sp>
      <p:sp>
        <p:nvSpPr>
          <p:cNvPr name="TextBox 26" id="26"/>
          <p:cNvSpPr txBox="true"/>
          <p:nvPr/>
        </p:nvSpPr>
        <p:spPr>
          <a:xfrm rot="0">
            <a:off x="6472059" y="4751677"/>
            <a:ext cx="4557418" cy="3387419"/>
          </a:xfrm>
          <a:prstGeom prst="rect">
            <a:avLst/>
          </a:prstGeom>
        </p:spPr>
        <p:txBody>
          <a:bodyPr anchor="t" rtlCol="false" tIns="0" lIns="0" bIns="0" rIns="0">
            <a:spAutoFit/>
          </a:bodyPr>
          <a:lstStyle/>
          <a:p>
            <a:pPr algn="l">
              <a:lnSpc>
                <a:spcPts val="2291"/>
              </a:lnSpc>
            </a:pPr>
            <a:r>
              <a:rPr lang="en-US" sz="1637">
                <a:solidFill>
                  <a:srgbClr val="9A3F2B"/>
                </a:solidFill>
                <a:latin typeface="Myriad"/>
                <a:ea typeface="Myriad"/>
                <a:cs typeface="Myriad"/>
                <a:sym typeface="Myriad"/>
              </a:rPr>
              <a:t>Achieve a 70% of market share in the organic dairy segment in Egypt within 24 months</a:t>
            </a:r>
          </a:p>
          <a:p>
            <a:pPr algn="l">
              <a:lnSpc>
                <a:spcPts val="2291"/>
              </a:lnSpc>
            </a:pP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Specific</a:t>
            </a:r>
            <a:r>
              <a:rPr lang="en-US" sz="1437">
                <a:solidFill>
                  <a:srgbClr val="000000"/>
                </a:solidFill>
                <a:latin typeface="Myriad"/>
                <a:ea typeface="Myriad"/>
                <a:cs typeface="Myriad"/>
                <a:sym typeface="Myriad"/>
              </a:rPr>
              <a:t>: Focus on capturing a significant share of the organic dairy market.</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Measurable</a:t>
            </a:r>
            <a:r>
              <a:rPr lang="en-US" sz="1437">
                <a:solidFill>
                  <a:srgbClr val="000000"/>
                </a:solidFill>
                <a:latin typeface="Myriad"/>
                <a:ea typeface="Myriad"/>
                <a:cs typeface="Myriad"/>
                <a:sym typeface="Myriad"/>
              </a:rPr>
              <a:t>: Market share can be measured through industry reports and sales data.</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Achievable</a:t>
            </a:r>
            <a:r>
              <a:rPr lang="en-US" sz="1437">
                <a:solidFill>
                  <a:srgbClr val="000000"/>
                </a:solidFill>
                <a:latin typeface="Myriad"/>
                <a:ea typeface="Myriad"/>
                <a:cs typeface="Myriad"/>
                <a:sym typeface="Myriad"/>
              </a:rPr>
              <a:t>: With the right strategy, this target is within reach.</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Relevant</a:t>
            </a:r>
            <a:r>
              <a:rPr lang="en-US" sz="1437">
                <a:solidFill>
                  <a:srgbClr val="000000"/>
                </a:solidFill>
                <a:latin typeface="Myriad"/>
                <a:ea typeface="Myriad"/>
                <a:cs typeface="Myriad"/>
                <a:sym typeface="Myriad"/>
              </a:rPr>
              <a:t>: A higher market share will solidify Baldy Dairies' position as a leading organic dairy brand.</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Time-bound</a:t>
            </a:r>
            <a:r>
              <a:rPr lang="en-US" sz="1437">
                <a:solidFill>
                  <a:srgbClr val="000000"/>
                </a:solidFill>
                <a:latin typeface="Myriad"/>
                <a:ea typeface="Myriad"/>
                <a:cs typeface="Myriad"/>
                <a:sym typeface="Myriad"/>
              </a:rPr>
              <a:t>: Set for 24 months.</a:t>
            </a:r>
          </a:p>
          <a:p>
            <a:pPr algn="l">
              <a:lnSpc>
                <a:spcPts val="2291"/>
              </a:lnSpc>
            </a:pPr>
          </a:p>
        </p:txBody>
      </p:sp>
      <p:sp>
        <p:nvSpPr>
          <p:cNvPr name="TextBox 27" id="27"/>
          <p:cNvSpPr txBox="true"/>
          <p:nvPr/>
        </p:nvSpPr>
        <p:spPr>
          <a:xfrm rot="0">
            <a:off x="11875977" y="4751677"/>
            <a:ext cx="4557418" cy="3673169"/>
          </a:xfrm>
          <a:prstGeom prst="rect">
            <a:avLst/>
          </a:prstGeom>
        </p:spPr>
        <p:txBody>
          <a:bodyPr anchor="t" rtlCol="false" tIns="0" lIns="0" bIns="0" rIns="0">
            <a:spAutoFit/>
          </a:bodyPr>
          <a:lstStyle/>
          <a:p>
            <a:pPr algn="l">
              <a:lnSpc>
                <a:spcPts val="2291"/>
              </a:lnSpc>
            </a:pPr>
            <a:r>
              <a:rPr lang="en-US" sz="1637">
                <a:solidFill>
                  <a:srgbClr val="9A3F2B"/>
                </a:solidFill>
                <a:latin typeface="Myriad"/>
                <a:ea typeface="Myriad"/>
                <a:cs typeface="Myriad"/>
                <a:sym typeface="Myriad"/>
              </a:rPr>
              <a:t>Grow social media followers and engagement within the next 6 months through organic and paid campaigns.</a:t>
            </a:r>
          </a:p>
          <a:p>
            <a:pPr algn="l">
              <a:lnSpc>
                <a:spcPts val="2291"/>
              </a:lnSpc>
            </a:pP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Specific</a:t>
            </a:r>
            <a:r>
              <a:rPr lang="en-US" sz="1437">
                <a:solidFill>
                  <a:srgbClr val="000000"/>
                </a:solidFill>
                <a:latin typeface="Myriad"/>
                <a:ea typeface="Myriad"/>
                <a:cs typeface="Myriad"/>
                <a:sym typeface="Myriad"/>
              </a:rPr>
              <a:t>: Target both follower growth and engagement.</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Measurable</a:t>
            </a:r>
            <a:r>
              <a:rPr lang="en-US" sz="1437">
                <a:solidFill>
                  <a:srgbClr val="000000"/>
                </a:solidFill>
                <a:latin typeface="Myriad"/>
                <a:ea typeface="Myriad"/>
                <a:cs typeface="Myriad"/>
                <a:sym typeface="Myriad"/>
              </a:rPr>
              <a:t>: Use social media analytics to track followers and engagement rates.</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Achievable</a:t>
            </a:r>
            <a:r>
              <a:rPr lang="en-US" sz="1437">
                <a:solidFill>
                  <a:srgbClr val="000000"/>
                </a:solidFill>
                <a:latin typeface="Myriad"/>
                <a:ea typeface="Myriad"/>
                <a:cs typeface="Myriad"/>
                <a:sym typeface="Myriad"/>
              </a:rPr>
              <a:t>: Realistic growth targets with a balanced mix of organic and paid efforts.</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Relevant</a:t>
            </a:r>
            <a:r>
              <a:rPr lang="en-US" sz="1437">
                <a:solidFill>
                  <a:srgbClr val="000000"/>
                </a:solidFill>
                <a:latin typeface="Myriad"/>
                <a:ea typeface="Myriad"/>
                <a:cs typeface="Myriad"/>
                <a:sym typeface="Myriad"/>
              </a:rPr>
              <a:t>: Social media growth is vital for increasing brand visibility and customer interaction.</a:t>
            </a:r>
          </a:p>
          <a:p>
            <a:pPr algn="l" marL="310260" indent="-155130" lvl="1">
              <a:lnSpc>
                <a:spcPts val="2011"/>
              </a:lnSpc>
              <a:buFont typeface="Arial"/>
              <a:buChar char="•"/>
            </a:pPr>
            <a:r>
              <a:rPr lang="en-US" b="true" sz="1437">
                <a:solidFill>
                  <a:srgbClr val="000000"/>
                </a:solidFill>
                <a:latin typeface="Myriad Bold"/>
                <a:ea typeface="Myriad Bold"/>
                <a:cs typeface="Myriad Bold"/>
                <a:sym typeface="Myriad Bold"/>
              </a:rPr>
              <a:t>Time-bound</a:t>
            </a:r>
            <a:r>
              <a:rPr lang="en-US" sz="1437">
                <a:solidFill>
                  <a:srgbClr val="000000"/>
                </a:solidFill>
                <a:latin typeface="Myriad"/>
                <a:ea typeface="Myriad"/>
                <a:cs typeface="Myriad"/>
                <a:sym typeface="Myriad"/>
              </a:rPr>
              <a:t>: 6-month deadline.</a:t>
            </a:r>
          </a:p>
          <a:p>
            <a:pPr algn="l">
              <a:lnSpc>
                <a:spcPts val="2291"/>
              </a:lnSpc>
            </a:pPr>
          </a:p>
        </p:txBody>
      </p:sp>
      <p:sp>
        <p:nvSpPr>
          <p:cNvPr name="TextBox 28" id="28"/>
          <p:cNvSpPr txBox="true"/>
          <p:nvPr/>
        </p:nvSpPr>
        <p:spPr>
          <a:xfrm rot="0">
            <a:off x="758939" y="556896"/>
            <a:ext cx="14172005" cy="781684"/>
          </a:xfrm>
          <a:prstGeom prst="rect">
            <a:avLst/>
          </a:prstGeom>
        </p:spPr>
        <p:txBody>
          <a:bodyPr anchor="t" rtlCol="false" tIns="0" lIns="0" bIns="0" rIns="0">
            <a:spAutoFit/>
          </a:bodyPr>
          <a:lstStyle/>
          <a:p>
            <a:pPr algn="l">
              <a:lnSpc>
                <a:spcPts val="5740"/>
              </a:lnSpc>
            </a:pPr>
            <a:r>
              <a:rPr lang="en-US" sz="4100" b="true">
                <a:solidFill>
                  <a:srgbClr val="9A3F2B"/>
                </a:solidFill>
                <a:latin typeface="Myriad Bold"/>
                <a:ea typeface="Myriad Bold"/>
                <a:cs typeface="Myriad Bold"/>
                <a:sym typeface="Myriad Bold"/>
              </a:rPr>
              <a:t>Business, Marketing &amp; Digital Marketing </a:t>
            </a:r>
            <a:r>
              <a:rPr lang="en-US" sz="4100">
                <a:solidFill>
                  <a:srgbClr val="9A3F2B"/>
                </a:solidFill>
                <a:latin typeface="Myriad"/>
                <a:ea typeface="Myriad"/>
                <a:cs typeface="Myriad"/>
                <a:sym typeface="Myriad"/>
              </a:rPr>
              <a:t>O</a:t>
            </a:r>
            <a:r>
              <a:rPr lang="en-US" sz="4100">
                <a:solidFill>
                  <a:srgbClr val="9A3F2B"/>
                </a:solidFill>
                <a:latin typeface="Myriad"/>
                <a:ea typeface="Myriad"/>
                <a:cs typeface="Myriad"/>
                <a:sym typeface="Myriad"/>
              </a:rPr>
              <a:t>bjectives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5570117">
            <a:off x="687553" y="8234983"/>
            <a:ext cx="2255967" cy="3864253"/>
          </a:xfrm>
          <a:custGeom>
            <a:avLst/>
            <a:gdLst/>
            <a:ahLst/>
            <a:cxnLst/>
            <a:rect r="r" b="b" t="t" l="l"/>
            <a:pathLst>
              <a:path h="3864253" w="2255967">
                <a:moveTo>
                  <a:pt x="2255967" y="0"/>
                </a:moveTo>
                <a:lnTo>
                  <a:pt x="0" y="0"/>
                </a:lnTo>
                <a:lnTo>
                  <a:pt x="0" y="3864253"/>
                </a:lnTo>
                <a:lnTo>
                  <a:pt x="2255967" y="3864253"/>
                </a:lnTo>
                <a:lnTo>
                  <a:pt x="2255967" y="0"/>
                </a:lnTo>
                <a:close/>
              </a:path>
            </a:pathLst>
          </a:custGeom>
          <a:blipFill>
            <a:blip r:embed="rId3"/>
            <a:stretch>
              <a:fillRect l="0" t="0" r="0" b="-104843"/>
            </a:stretch>
          </a:blipFill>
        </p:spPr>
      </p:sp>
      <p:grpSp>
        <p:nvGrpSpPr>
          <p:cNvPr name="Group 4" id="4"/>
          <p:cNvGrpSpPr/>
          <p:nvPr/>
        </p:nvGrpSpPr>
        <p:grpSpPr>
          <a:xfrm rot="0">
            <a:off x="6346502" y="2237718"/>
            <a:ext cx="3186209" cy="3186209"/>
            <a:chOff x="0" y="0"/>
            <a:chExt cx="827852" cy="827852"/>
          </a:xfrm>
        </p:grpSpPr>
        <p:sp>
          <p:nvSpPr>
            <p:cNvPr name="Freeform 5" id="5"/>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2BB671"/>
            </a:solidFill>
          </p:spPr>
        </p:sp>
        <p:sp>
          <p:nvSpPr>
            <p:cNvPr name="TextBox 6" id="6"/>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S</a:t>
              </a:r>
            </a:p>
          </p:txBody>
        </p:sp>
      </p:grpSp>
      <p:sp>
        <p:nvSpPr>
          <p:cNvPr name="Freeform 7" id="7"/>
          <p:cNvSpPr/>
          <p:nvPr/>
        </p:nvSpPr>
        <p:spPr>
          <a:xfrm flipH="false" flipV="false" rot="-5400000">
            <a:off x="6385977" y="4751551"/>
            <a:ext cx="632900" cy="711851"/>
          </a:xfrm>
          <a:custGeom>
            <a:avLst/>
            <a:gdLst/>
            <a:ahLst/>
            <a:cxnLst/>
            <a:rect r="r" b="b" t="t" l="l"/>
            <a:pathLst>
              <a:path h="711851" w="632900">
                <a:moveTo>
                  <a:pt x="0" y="0"/>
                </a:moveTo>
                <a:lnTo>
                  <a:pt x="632900" y="0"/>
                </a:lnTo>
                <a:lnTo>
                  <a:pt x="632900" y="711851"/>
                </a:lnTo>
                <a:lnTo>
                  <a:pt x="0" y="711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346502" y="5423927"/>
            <a:ext cx="3186209" cy="3186209"/>
            <a:chOff x="0" y="0"/>
            <a:chExt cx="827852" cy="827852"/>
          </a:xfrm>
        </p:grpSpPr>
        <p:sp>
          <p:nvSpPr>
            <p:cNvPr name="Freeform 9" id="9"/>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DDAA2B"/>
            </a:solidFill>
          </p:spPr>
        </p:sp>
        <p:sp>
          <p:nvSpPr>
            <p:cNvPr name="TextBox 10" id="10"/>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O</a:t>
              </a:r>
            </a:p>
          </p:txBody>
        </p:sp>
      </p:grpSp>
      <p:sp>
        <p:nvSpPr>
          <p:cNvPr name="Freeform 11" id="11"/>
          <p:cNvSpPr/>
          <p:nvPr/>
        </p:nvSpPr>
        <p:spPr>
          <a:xfrm flipH="false" flipV="false" rot="-10800000">
            <a:off x="8899810" y="7898285"/>
            <a:ext cx="632900" cy="711851"/>
          </a:xfrm>
          <a:custGeom>
            <a:avLst/>
            <a:gdLst/>
            <a:ahLst/>
            <a:cxnLst/>
            <a:rect r="r" b="b" t="t" l="l"/>
            <a:pathLst>
              <a:path h="711851" w="632900">
                <a:moveTo>
                  <a:pt x="0" y="0"/>
                </a:moveTo>
                <a:lnTo>
                  <a:pt x="632900" y="0"/>
                </a:lnTo>
                <a:lnTo>
                  <a:pt x="632900" y="711850"/>
                </a:lnTo>
                <a:lnTo>
                  <a:pt x="0" y="711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9532710" y="2237718"/>
            <a:ext cx="3186209" cy="3186209"/>
            <a:chOff x="0" y="0"/>
            <a:chExt cx="827852" cy="827852"/>
          </a:xfrm>
        </p:grpSpPr>
        <p:sp>
          <p:nvSpPr>
            <p:cNvPr name="Freeform 13" id="13"/>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DDAA2B"/>
            </a:solidFill>
          </p:spPr>
        </p:sp>
        <p:sp>
          <p:nvSpPr>
            <p:cNvPr name="TextBox 14" id="14"/>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W</a:t>
              </a:r>
            </a:p>
          </p:txBody>
        </p:sp>
      </p:grpSp>
      <p:sp>
        <p:nvSpPr>
          <p:cNvPr name="Freeform 15" id="15"/>
          <p:cNvSpPr/>
          <p:nvPr/>
        </p:nvSpPr>
        <p:spPr>
          <a:xfrm flipH="false" flipV="false" rot="0">
            <a:off x="9532710" y="2237718"/>
            <a:ext cx="632900" cy="711851"/>
          </a:xfrm>
          <a:custGeom>
            <a:avLst/>
            <a:gdLst/>
            <a:ahLst/>
            <a:cxnLst/>
            <a:rect r="r" b="b" t="t" l="l"/>
            <a:pathLst>
              <a:path h="711851" w="632900">
                <a:moveTo>
                  <a:pt x="0" y="0"/>
                </a:moveTo>
                <a:lnTo>
                  <a:pt x="632900" y="0"/>
                </a:lnTo>
                <a:lnTo>
                  <a:pt x="632900" y="711851"/>
                </a:lnTo>
                <a:lnTo>
                  <a:pt x="0" y="711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532710" y="5423927"/>
            <a:ext cx="3186209" cy="3186209"/>
            <a:chOff x="0" y="0"/>
            <a:chExt cx="827852" cy="827852"/>
          </a:xfrm>
        </p:grpSpPr>
        <p:sp>
          <p:nvSpPr>
            <p:cNvPr name="Freeform 17" id="17"/>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2BB671"/>
            </a:solidFill>
          </p:spPr>
        </p:sp>
        <p:sp>
          <p:nvSpPr>
            <p:cNvPr name="TextBox 18" id="18"/>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T</a:t>
              </a:r>
            </a:p>
          </p:txBody>
        </p:sp>
      </p:grpSp>
      <p:sp>
        <p:nvSpPr>
          <p:cNvPr name="Freeform 19" id="19"/>
          <p:cNvSpPr/>
          <p:nvPr/>
        </p:nvSpPr>
        <p:spPr>
          <a:xfrm flipH="false" flipV="false" rot="5400000">
            <a:off x="12046544" y="5384451"/>
            <a:ext cx="632900" cy="711851"/>
          </a:xfrm>
          <a:custGeom>
            <a:avLst/>
            <a:gdLst/>
            <a:ahLst/>
            <a:cxnLst/>
            <a:rect r="r" b="b" t="t" l="l"/>
            <a:pathLst>
              <a:path h="711851" w="632900">
                <a:moveTo>
                  <a:pt x="0" y="0"/>
                </a:moveTo>
                <a:lnTo>
                  <a:pt x="632900" y="0"/>
                </a:lnTo>
                <a:lnTo>
                  <a:pt x="632900" y="711851"/>
                </a:lnTo>
                <a:lnTo>
                  <a:pt x="0" y="711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6"/>
            <a:stretch>
              <a:fillRect l="0" t="0" r="0" b="0"/>
            </a:stretch>
          </a:blipFill>
        </p:spPr>
      </p:sp>
      <p:sp>
        <p:nvSpPr>
          <p:cNvPr name="Freeform 21" id="21"/>
          <p:cNvSpPr/>
          <p:nvPr/>
        </p:nvSpPr>
        <p:spPr>
          <a:xfrm flipH="false" flipV="false" rot="0">
            <a:off x="5934815" y="7253508"/>
            <a:ext cx="2004792" cy="2004792"/>
          </a:xfrm>
          <a:custGeom>
            <a:avLst/>
            <a:gdLst/>
            <a:ahLst/>
            <a:cxnLst/>
            <a:rect r="r" b="b" t="t" l="l"/>
            <a:pathLst>
              <a:path h="2004792" w="2004792">
                <a:moveTo>
                  <a:pt x="0" y="0"/>
                </a:moveTo>
                <a:lnTo>
                  <a:pt x="2004791" y="0"/>
                </a:lnTo>
                <a:lnTo>
                  <a:pt x="2004791" y="2004792"/>
                </a:lnTo>
                <a:lnTo>
                  <a:pt x="0" y="2004792"/>
                </a:lnTo>
                <a:lnTo>
                  <a:pt x="0" y="0"/>
                </a:lnTo>
                <a:close/>
              </a:path>
            </a:pathLst>
          </a:custGeom>
          <a:blipFill>
            <a:blip r:embed="rId7"/>
            <a:stretch>
              <a:fillRect l="0" t="0" r="0" b="0"/>
            </a:stretch>
          </a:blipFill>
        </p:spPr>
      </p:sp>
      <p:sp>
        <p:nvSpPr>
          <p:cNvPr name="Freeform 22" id="22"/>
          <p:cNvSpPr/>
          <p:nvPr/>
        </p:nvSpPr>
        <p:spPr>
          <a:xfrm flipH="false" flipV="false" rot="0">
            <a:off x="5866115" y="3643174"/>
            <a:ext cx="1672624" cy="1672624"/>
          </a:xfrm>
          <a:custGeom>
            <a:avLst/>
            <a:gdLst/>
            <a:ahLst/>
            <a:cxnLst/>
            <a:rect r="r" b="b" t="t" l="l"/>
            <a:pathLst>
              <a:path h="1672624" w="1672624">
                <a:moveTo>
                  <a:pt x="0" y="0"/>
                </a:moveTo>
                <a:lnTo>
                  <a:pt x="1672624" y="0"/>
                </a:lnTo>
                <a:lnTo>
                  <a:pt x="1672624" y="1672624"/>
                </a:lnTo>
                <a:lnTo>
                  <a:pt x="0" y="1672624"/>
                </a:lnTo>
                <a:lnTo>
                  <a:pt x="0" y="0"/>
                </a:lnTo>
                <a:close/>
              </a:path>
            </a:pathLst>
          </a:custGeom>
          <a:blipFill>
            <a:blip r:embed="rId8"/>
            <a:stretch>
              <a:fillRect l="0" t="0" r="0" b="0"/>
            </a:stretch>
          </a:blipFill>
        </p:spPr>
      </p:sp>
      <p:sp>
        <p:nvSpPr>
          <p:cNvPr name="Freeform 23" id="23"/>
          <p:cNvSpPr/>
          <p:nvPr/>
        </p:nvSpPr>
        <p:spPr>
          <a:xfrm flipH="false" flipV="false" rot="0">
            <a:off x="11316375" y="3218595"/>
            <a:ext cx="2521782" cy="2521782"/>
          </a:xfrm>
          <a:custGeom>
            <a:avLst/>
            <a:gdLst/>
            <a:ahLst/>
            <a:cxnLst/>
            <a:rect r="r" b="b" t="t" l="l"/>
            <a:pathLst>
              <a:path h="2521782" w="2521782">
                <a:moveTo>
                  <a:pt x="0" y="0"/>
                </a:moveTo>
                <a:lnTo>
                  <a:pt x="2521782" y="0"/>
                </a:lnTo>
                <a:lnTo>
                  <a:pt x="2521782" y="2521782"/>
                </a:lnTo>
                <a:lnTo>
                  <a:pt x="0" y="2521782"/>
                </a:lnTo>
                <a:lnTo>
                  <a:pt x="0" y="0"/>
                </a:lnTo>
                <a:close/>
              </a:path>
            </a:pathLst>
          </a:custGeom>
          <a:blipFill>
            <a:blip r:embed="rId9"/>
            <a:stretch>
              <a:fillRect l="0" t="0" r="0" b="0"/>
            </a:stretch>
          </a:blipFill>
        </p:spPr>
      </p:sp>
      <p:sp>
        <p:nvSpPr>
          <p:cNvPr name="Freeform 24" id="24"/>
          <p:cNvSpPr/>
          <p:nvPr/>
        </p:nvSpPr>
        <p:spPr>
          <a:xfrm flipH="false" flipV="false" rot="0">
            <a:off x="11503648" y="7539609"/>
            <a:ext cx="1873600" cy="1873600"/>
          </a:xfrm>
          <a:custGeom>
            <a:avLst/>
            <a:gdLst/>
            <a:ahLst/>
            <a:cxnLst/>
            <a:rect r="r" b="b" t="t" l="l"/>
            <a:pathLst>
              <a:path h="1873600" w="1873600">
                <a:moveTo>
                  <a:pt x="0" y="0"/>
                </a:moveTo>
                <a:lnTo>
                  <a:pt x="1873600" y="0"/>
                </a:lnTo>
                <a:lnTo>
                  <a:pt x="1873600" y="1873600"/>
                </a:lnTo>
                <a:lnTo>
                  <a:pt x="0" y="1873600"/>
                </a:lnTo>
                <a:lnTo>
                  <a:pt x="0" y="0"/>
                </a:lnTo>
                <a:close/>
              </a:path>
            </a:pathLst>
          </a:custGeom>
          <a:blipFill>
            <a:blip r:embed="rId10"/>
            <a:stretch>
              <a:fillRect l="0" t="0" r="0" b="0"/>
            </a:stretch>
          </a:blipFill>
        </p:spPr>
      </p:sp>
      <p:sp>
        <p:nvSpPr>
          <p:cNvPr name="TextBox 25" id="25"/>
          <p:cNvSpPr txBox="true"/>
          <p:nvPr/>
        </p:nvSpPr>
        <p:spPr>
          <a:xfrm rot="0">
            <a:off x="1299607" y="632715"/>
            <a:ext cx="12807059" cy="781685"/>
          </a:xfrm>
          <a:prstGeom prst="rect">
            <a:avLst/>
          </a:prstGeom>
        </p:spPr>
        <p:txBody>
          <a:bodyPr anchor="t" rtlCol="false" tIns="0" lIns="0" bIns="0" rIns="0">
            <a:spAutoFit/>
          </a:bodyPr>
          <a:lstStyle/>
          <a:p>
            <a:pPr algn="l" marL="0" indent="0" lvl="0">
              <a:lnSpc>
                <a:spcPts val="5740"/>
              </a:lnSpc>
              <a:spcBef>
                <a:spcPct val="0"/>
              </a:spcBef>
            </a:pPr>
            <a:r>
              <a:rPr lang="en-US" b="true" sz="4100">
                <a:solidFill>
                  <a:srgbClr val="BF6837"/>
                </a:solidFill>
                <a:latin typeface="Myriad Bold"/>
                <a:ea typeface="Myriad Bold"/>
                <a:cs typeface="Myriad Bold"/>
                <a:sym typeface="Myriad Bold"/>
              </a:rPr>
              <a:t>SWOT ANALYSIS </a:t>
            </a:r>
            <a:r>
              <a:rPr lang="en-US" sz="4100">
                <a:solidFill>
                  <a:srgbClr val="BF6837"/>
                </a:solidFill>
                <a:latin typeface="Myriad"/>
                <a:ea typeface="Myriad"/>
                <a:cs typeface="Myriad"/>
                <a:sym typeface="Myriad"/>
              </a:rPr>
              <a:t>FOR MACRO-ENVIROMENT</a:t>
            </a:r>
          </a:p>
        </p:txBody>
      </p:sp>
      <p:grpSp>
        <p:nvGrpSpPr>
          <p:cNvPr name="Group 26" id="26"/>
          <p:cNvGrpSpPr/>
          <p:nvPr/>
        </p:nvGrpSpPr>
        <p:grpSpPr>
          <a:xfrm rot="0">
            <a:off x="1316154" y="2499197"/>
            <a:ext cx="4248278" cy="2519764"/>
            <a:chOff x="0" y="0"/>
            <a:chExt cx="5664371" cy="3359685"/>
          </a:xfrm>
        </p:grpSpPr>
        <p:sp>
          <p:nvSpPr>
            <p:cNvPr name="TextBox 27" id="27"/>
            <p:cNvSpPr txBox="true"/>
            <p:nvPr/>
          </p:nvSpPr>
          <p:spPr>
            <a:xfrm rot="0">
              <a:off x="0" y="-76200"/>
              <a:ext cx="5664371" cy="650439"/>
            </a:xfrm>
            <a:prstGeom prst="rect">
              <a:avLst/>
            </a:prstGeom>
          </p:spPr>
          <p:txBody>
            <a:bodyPr anchor="t" rtlCol="false" tIns="0" lIns="0" bIns="0" rIns="0">
              <a:spAutoFit/>
            </a:bodyPr>
            <a:lstStyle/>
            <a:p>
              <a:pPr algn="r">
                <a:lnSpc>
                  <a:spcPts val="3689"/>
                </a:lnSpc>
              </a:pPr>
              <a:r>
                <a:rPr lang="en-US" b="true" sz="2838" spc="85">
                  <a:solidFill>
                    <a:srgbClr val="9A3F2B"/>
                  </a:solidFill>
                  <a:latin typeface="Myriad Bold"/>
                  <a:ea typeface="Myriad Bold"/>
                  <a:cs typeface="Myriad Bold"/>
                  <a:sym typeface="Myriad Bold"/>
                </a:rPr>
                <a:t>STRENGTHS</a:t>
              </a:r>
            </a:p>
          </p:txBody>
        </p:sp>
        <p:sp>
          <p:nvSpPr>
            <p:cNvPr name="TextBox 28" id="28"/>
            <p:cNvSpPr txBox="true"/>
            <p:nvPr/>
          </p:nvSpPr>
          <p:spPr>
            <a:xfrm rot="0">
              <a:off x="0" y="736460"/>
              <a:ext cx="5664371" cy="2623225"/>
            </a:xfrm>
            <a:prstGeom prst="rect">
              <a:avLst/>
            </a:prstGeom>
          </p:spPr>
          <p:txBody>
            <a:bodyPr anchor="t" rtlCol="false" tIns="0" lIns="0" bIns="0" rIns="0">
              <a:spAutoFit/>
            </a:bodyPr>
            <a:lstStyle/>
            <a:p>
              <a:pPr algn="r" marL="481473" indent="-240736" lvl="1">
                <a:lnSpc>
                  <a:spcPts val="3122"/>
                </a:lnSpc>
                <a:buFont typeface="Arial"/>
                <a:buChar char="•"/>
              </a:pPr>
              <a:r>
                <a:rPr lang="en-US" sz="2230" spc="33">
                  <a:solidFill>
                    <a:srgbClr val="191919"/>
                  </a:solidFill>
                  <a:latin typeface="Myriad"/>
                  <a:ea typeface="Myriad"/>
                  <a:cs typeface="Myriad"/>
                  <a:sym typeface="Myriad"/>
                </a:rPr>
                <a:t>High-Quality Products</a:t>
              </a:r>
            </a:p>
            <a:p>
              <a:pPr algn="r" marL="481473" indent="-240736" lvl="1">
                <a:lnSpc>
                  <a:spcPts val="3122"/>
                </a:lnSpc>
                <a:buFont typeface="Arial"/>
                <a:buChar char="•"/>
              </a:pPr>
              <a:r>
                <a:rPr lang="en-US" sz="2230" spc="33">
                  <a:solidFill>
                    <a:srgbClr val="191919"/>
                  </a:solidFill>
                  <a:latin typeface="Myriad"/>
                  <a:ea typeface="Myriad"/>
                  <a:cs typeface="Myriad"/>
                  <a:sym typeface="Myriad"/>
                </a:rPr>
                <a:t>Commitment to Sustainability</a:t>
              </a:r>
            </a:p>
            <a:p>
              <a:pPr algn="r" marL="481473" indent="-240736" lvl="1">
                <a:lnSpc>
                  <a:spcPts val="3122"/>
                </a:lnSpc>
                <a:buFont typeface="Arial"/>
                <a:buChar char="•"/>
              </a:pPr>
              <a:r>
                <a:rPr lang="en-US" sz="2230" spc="33">
                  <a:solidFill>
                    <a:srgbClr val="191919"/>
                  </a:solidFill>
                  <a:latin typeface="Myriad"/>
                  <a:ea typeface="Myriad"/>
                  <a:cs typeface="Myriad"/>
                  <a:sym typeface="Myriad"/>
                </a:rPr>
                <a:t>Diverse Product Range</a:t>
              </a:r>
            </a:p>
            <a:p>
              <a:pPr algn="r" marL="481473" indent="-240736" lvl="1">
                <a:lnSpc>
                  <a:spcPts val="3122"/>
                </a:lnSpc>
                <a:buFont typeface="Arial"/>
                <a:buChar char="•"/>
              </a:pPr>
              <a:r>
                <a:rPr lang="en-US" sz="2230" spc="33">
                  <a:solidFill>
                    <a:srgbClr val="191919"/>
                  </a:solidFill>
                  <a:latin typeface="Myriad"/>
                  <a:ea typeface="Myriad"/>
                  <a:cs typeface="Myriad"/>
                  <a:sym typeface="Myriad"/>
                </a:rPr>
                <a:t>Strong Brand Identity</a:t>
              </a:r>
            </a:p>
            <a:p>
              <a:pPr algn="r" marL="481473" indent="-240736" lvl="1">
                <a:lnSpc>
                  <a:spcPts val="3122"/>
                </a:lnSpc>
                <a:buFont typeface="Arial"/>
                <a:buChar char="•"/>
              </a:pPr>
              <a:r>
                <a:rPr lang="en-US" sz="2230" spc="33">
                  <a:solidFill>
                    <a:srgbClr val="191919"/>
                  </a:solidFill>
                  <a:latin typeface="Myriad"/>
                  <a:ea typeface="Myriad"/>
                  <a:cs typeface="Myriad"/>
                  <a:sym typeface="Myriad"/>
                </a:rPr>
                <a:t>Local Market Knowledge</a:t>
              </a:r>
            </a:p>
          </p:txBody>
        </p:sp>
      </p:grpSp>
      <p:grpSp>
        <p:nvGrpSpPr>
          <p:cNvPr name="Group 29" id="29"/>
          <p:cNvGrpSpPr/>
          <p:nvPr/>
        </p:nvGrpSpPr>
        <p:grpSpPr>
          <a:xfrm rot="0">
            <a:off x="13510643" y="2694460"/>
            <a:ext cx="4248278" cy="2129239"/>
            <a:chOff x="0" y="0"/>
            <a:chExt cx="5664371" cy="2838985"/>
          </a:xfrm>
        </p:grpSpPr>
        <p:sp>
          <p:nvSpPr>
            <p:cNvPr name="TextBox 30" id="30"/>
            <p:cNvSpPr txBox="true"/>
            <p:nvPr/>
          </p:nvSpPr>
          <p:spPr>
            <a:xfrm rot="0">
              <a:off x="0" y="-76200"/>
              <a:ext cx="5664371" cy="650439"/>
            </a:xfrm>
            <a:prstGeom prst="rect">
              <a:avLst/>
            </a:prstGeom>
          </p:spPr>
          <p:txBody>
            <a:bodyPr anchor="t" rtlCol="false" tIns="0" lIns="0" bIns="0" rIns="0">
              <a:spAutoFit/>
            </a:bodyPr>
            <a:lstStyle/>
            <a:p>
              <a:pPr algn="l">
                <a:lnSpc>
                  <a:spcPts val="3689"/>
                </a:lnSpc>
              </a:pPr>
              <a:r>
                <a:rPr lang="en-US" b="true" sz="2838" spc="85">
                  <a:solidFill>
                    <a:srgbClr val="9A3F2B"/>
                  </a:solidFill>
                  <a:latin typeface="Myriad Bold"/>
                  <a:ea typeface="Myriad Bold"/>
                  <a:cs typeface="Myriad Bold"/>
                  <a:sym typeface="Myriad Bold"/>
                </a:rPr>
                <a:t>WEAKNESSES</a:t>
              </a:r>
            </a:p>
          </p:txBody>
        </p:sp>
        <p:sp>
          <p:nvSpPr>
            <p:cNvPr name="TextBox 31" id="31"/>
            <p:cNvSpPr txBox="true"/>
            <p:nvPr/>
          </p:nvSpPr>
          <p:spPr>
            <a:xfrm rot="0">
              <a:off x="0" y="736460"/>
              <a:ext cx="5664371" cy="2102525"/>
            </a:xfrm>
            <a:prstGeom prst="rect">
              <a:avLst/>
            </a:prstGeom>
          </p:spPr>
          <p:txBody>
            <a:bodyPr anchor="t" rtlCol="false" tIns="0" lIns="0" bIns="0" rIns="0">
              <a:spAutoFit/>
            </a:bodyPr>
            <a:lstStyle/>
            <a:p>
              <a:pPr algn="l" marL="481473" indent="-240736" lvl="1">
                <a:lnSpc>
                  <a:spcPts val="3122"/>
                </a:lnSpc>
                <a:buFont typeface="Arial"/>
                <a:buChar char="•"/>
              </a:pPr>
              <a:r>
                <a:rPr lang="en-US" sz="2230" spc="33">
                  <a:solidFill>
                    <a:srgbClr val="191919"/>
                  </a:solidFill>
                  <a:latin typeface="Myriad"/>
                  <a:ea typeface="Myriad"/>
                  <a:cs typeface="Myriad"/>
                  <a:sym typeface="Myriad"/>
                </a:rPr>
                <a:t>Limited Distribution Channels</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Price Sensitivity</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Dependence on Local Market</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Limited Marketing Resources</a:t>
              </a:r>
            </a:p>
          </p:txBody>
        </p:sp>
      </p:grpSp>
      <p:grpSp>
        <p:nvGrpSpPr>
          <p:cNvPr name="Group 32" id="32"/>
          <p:cNvGrpSpPr/>
          <p:nvPr/>
        </p:nvGrpSpPr>
        <p:grpSpPr>
          <a:xfrm rot="0">
            <a:off x="263740" y="5801218"/>
            <a:ext cx="5385325" cy="2621002"/>
            <a:chOff x="0" y="0"/>
            <a:chExt cx="7180433" cy="3494669"/>
          </a:xfrm>
        </p:grpSpPr>
        <p:sp>
          <p:nvSpPr>
            <p:cNvPr name="TextBox 33" id="33"/>
            <p:cNvSpPr txBox="true"/>
            <p:nvPr/>
          </p:nvSpPr>
          <p:spPr>
            <a:xfrm rot="0">
              <a:off x="0" y="-85725"/>
              <a:ext cx="7180433" cy="670197"/>
            </a:xfrm>
            <a:prstGeom prst="rect">
              <a:avLst/>
            </a:prstGeom>
          </p:spPr>
          <p:txBody>
            <a:bodyPr anchor="t" rtlCol="false" tIns="0" lIns="0" bIns="0" rIns="0">
              <a:spAutoFit/>
            </a:bodyPr>
            <a:lstStyle/>
            <a:p>
              <a:pPr algn="r">
                <a:lnSpc>
                  <a:spcPts val="3755"/>
                </a:lnSpc>
              </a:pPr>
              <a:r>
                <a:rPr lang="en-US" b="true" sz="2888" spc="86">
                  <a:solidFill>
                    <a:srgbClr val="9A3F2B"/>
                  </a:solidFill>
                  <a:latin typeface="Myriad Bold"/>
                  <a:ea typeface="Myriad Bold"/>
                  <a:cs typeface="Myriad Bold"/>
                  <a:sym typeface="Myriad Bold"/>
                </a:rPr>
                <a:t>OPPORTUNITIES</a:t>
              </a:r>
            </a:p>
          </p:txBody>
        </p:sp>
        <p:sp>
          <p:nvSpPr>
            <p:cNvPr name="TextBox 34" id="34"/>
            <p:cNvSpPr txBox="true"/>
            <p:nvPr/>
          </p:nvSpPr>
          <p:spPr>
            <a:xfrm rot="0">
              <a:off x="0" y="760806"/>
              <a:ext cx="7180433" cy="2733863"/>
            </a:xfrm>
            <a:prstGeom prst="rect">
              <a:avLst/>
            </a:prstGeom>
          </p:spPr>
          <p:txBody>
            <a:bodyPr anchor="t" rtlCol="false" tIns="0" lIns="0" bIns="0" rIns="0">
              <a:spAutoFit/>
            </a:bodyPr>
            <a:lstStyle/>
            <a:p>
              <a:pPr algn="r" marL="423229" indent="-211614" lvl="1">
                <a:lnSpc>
                  <a:spcPts val="2744"/>
                </a:lnSpc>
                <a:buFont typeface="Arial"/>
                <a:buChar char="•"/>
              </a:pPr>
              <a:r>
                <a:rPr lang="en-US" sz="1960" spc="29">
                  <a:solidFill>
                    <a:srgbClr val="191919"/>
                  </a:solidFill>
                  <a:latin typeface="Myriad"/>
                  <a:ea typeface="Myriad"/>
                  <a:cs typeface="Myriad"/>
                  <a:sym typeface="Myriad"/>
                </a:rPr>
                <a:t>Growing Demand for Health-Conscious Products</a:t>
              </a:r>
            </a:p>
            <a:p>
              <a:pPr algn="r" marL="423229" indent="-211614" lvl="1">
                <a:lnSpc>
                  <a:spcPts val="2744"/>
                </a:lnSpc>
                <a:buFont typeface="Arial"/>
                <a:buChar char="•"/>
              </a:pPr>
              <a:r>
                <a:rPr lang="en-US" sz="1960" spc="29">
                  <a:solidFill>
                    <a:srgbClr val="191919"/>
                  </a:solidFill>
                  <a:latin typeface="Myriad"/>
                  <a:ea typeface="Myriad"/>
                  <a:cs typeface="Myriad"/>
                  <a:sym typeface="Myriad"/>
                </a:rPr>
                <a:t>Expansion into New Markets</a:t>
              </a:r>
            </a:p>
            <a:p>
              <a:pPr algn="r" marL="423229" indent="-211614" lvl="1">
                <a:lnSpc>
                  <a:spcPts val="2744"/>
                </a:lnSpc>
                <a:buFont typeface="Arial"/>
                <a:buChar char="•"/>
              </a:pPr>
              <a:r>
                <a:rPr lang="en-US" sz="1960" spc="29">
                  <a:solidFill>
                    <a:srgbClr val="191919"/>
                  </a:solidFill>
                  <a:latin typeface="Myriad"/>
                  <a:ea typeface="Myriad"/>
                  <a:cs typeface="Myriad"/>
                  <a:sym typeface="Myriad"/>
                </a:rPr>
                <a:t>Innovative Product Development</a:t>
              </a:r>
            </a:p>
            <a:p>
              <a:pPr algn="r" marL="423229" indent="-211614" lvl="1">
                <a:lnSpc>
                  <a:spcPts val="2744"/>
                </a:lnSpc>
                <a:buFont typeface="Arial"/>
                <a:buChar char="•"/>
              </a:pPr>
              <a:r>
                <a:rPr lang="en-US" sz="1960" spc="29">
                  <a:solidFill>
                    <a:srgbClr val="191919"/>
                  </a:solidFill>
                  <a:latin typeface="Myriad"/>
                  <a:ea typeface="Myriad"/>
                  <a:cs typeface="Myriad"/>
                  <a:sym typeface="Myriad"/>
                </a:rPr>
                <a:t>Partnerships and Collaborations</a:t>
              </a:r>
            </a:p>
            <a:p>
              <a:pPr algn="r" marL="423229" indent="-211614" lvl="1">
                <a:lnSpc>
                  <a:spcPts val="2744"/>
                </a:lnSpc>
                <a:buFont typeface="Arial"/>
                <a:buChar char="•"/>
              </a:pPr>
              <a:r>
                <a:rPr lang="en-US" sz="1960" spc="29">
                  <a:solidFill>
                    <a:srgbClr val="191919"/>
                  </a:solidFill>
                  <a:latin typeface="Myriad"/>
                  <a:ea typeface="Myriad"/>
                  <a:cs typeface="Myriad"/>
                  <a:sym typeface="Myriad"/>
                </a:rPr>
                <a:t>Digital Marketing Growth</a:t>
              </a:r>
            </a:p>
          </p:txBody>
        </p:sp>
      </p:grpSp>
      <p:grpSp>
        <p:nvGrpSpPr>
          <p:cNvPr name="Group 35" id="35"/>
          <p:cNvGrpSpPr/>
          <p:nvPr/>
        </p:nvGrpSpPr>
        <p:grpSpPr>
          <a:xfrm rot="0">
            <a:off x="13510643" y="5828893"/>
            <a:ext cx="4248278" cy="2519764"/>
            <a:chOff x="0" y="0"/>
            <a:chExt cx="5664371" cy="3359685"/>
          </a:xfrm>
        </p:grpSpPr>
        <p:sp>
          <p:nvSpPr>
            <p:cNvPr name="TextBox 36" id="36"/>
            <p:cNvSpPr txBox="true"/>
            <p:nvPr/>
          </p:nvSpPr>
          <p:spPr>
            <a:xfrm rot="0">
              <a:off x="0" y="-76200"/>
              <a:ext cx="5664371" cy="650439"/>
            </a:xfrm>
            <a:prstGeom prst="rect">
              <a:avLst/>
            </a:prstGeom>
          </p:spPr>
          <p:txBody>
            <a:bodyPr anchor="t" rtlCol="false" tIns="0" lIns="0" bIns="0" rIns="0">
              <a:spAutoFit/>
            </a:bodyPr>
            <a:lstStyle/>
            <a:p>
              <a:pPr algn="l">
                <a:lnSpc>
                  <a:spcPts val="3689"/>
                </a:lnSpc>
              </a:pPr>
              <a:r>
                <a:rPr lang="en-US" b="true" sz="2838" spc="85">
                  <a:solidFill>
                    <a:srgbClr val="9A3F2B"/>
                  </a:solidFill>
                  <a:latin typeface="Myriad Bold"/>
                  <a:ea typeface="Myriad Bold"/>
                  <a:cs typeface="Myriad Bold"/>
                  <a:sym typeface="Myriad Bold"/>
                </a:rPr>
                <a:t>THREATS</a:t>
              </a:r>
            </a:p>
          </p:txBody>
        </p:sp>
        <p:sp>
          <p:nvSpPr>
            <p:cNvPr name="TextBox 37" id="37"/>
            <p:cNvSpPr txBox="true"/>
            <p:nvPr/>
          </p:nvSpPr>
          <p:spPr>
            <a:xfrm rot="0">
              <a:off x="0" y="736460"/>
              <a:ext cx="5664371" cy="2623225"/>
            </a:xfrm>
            <a:prstGeom prst="rect">
              <a:avLst/>
            </a:prstGeom>
          </p:spPr>
          <p:txBody>
            <a:bodyPr anchor="t" rtlCol="false" tIns="0" lIns="0" bIns="0" rIns="0">
              <a:spAutoFit/>
            </a:bodyPr>
            <a:lstStyle/>
            <a:p>
              <a:pPr algn="l" marL="481473" indent="-240736" lvl="1">
                <a:lnSpc>
                  <a:spcPts val="3122"/>
                </a:lnSpc>
                <a:buFont typeface="Arial"/>
                <a:buChar char="•"/>
              </a:pPr>
              <a:r>
                <a:rPr lang="en-US" sz="2230" spc="33">
                  <a:solidFill>
                    <a:srgbClr val="191919"/>
                  </a:solidFill>
                  <a:latin typeface="Myriad"/>
                  <a:ea typeface="Myriad"/>
                  <a:cs typeface="Myriad"/>
                  <a:sym typeface="Myriad"/>
                </a:rPr>
                <a:t>Intense Competition</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Economic Uncertain</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Regulatory Changes</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Supply Chain Disruptions</a:t>
              </a:r>
            </a:p>
            <a:p>
              <a:pPr algn="l" marL="481473" indent="-240736" lvl="1">
                <a:lnSpc>
                  <a:spcPts val="3122"/>
                </a:lnSpc>
                <a:buFont typeface="Arial"/>
                <a:buChar char="•"/>
              </a:pPr>
              <a:r>
                <a:rPr lang="en-US" sz="2230" spc="33">
                  <a:solidFill>
                    <a:srgbClr val="191919"/>
                  </a:solidFill>
                  <a:latin typeface="Myriad"/>
                  <a:ea typeface="Myriad"/>
                  <a:cs typeface="Myriad"/>
                  <a:sym typeface="Myriad"/>
                </a:rPr>
                <a:t>Shifting Consumer Preferences</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513224">
            <a:off x="-506275" y="4702560"/>
            <a:ext cx="5696506" cy="3967546"/>
          </a:xfrm>
          <a:custGeom>
            <a:avLst/>
            <a:gdLst/>
            <a:ahLst/>
            <a:cxnLst/>
            <a:rect r="r" b="b" t="t" l="l"/>
            <a:pathLst>
              <a:path h="3967546" w="5696506">
                <a:moveTo>
                  <a:pt x="0" y="0"/>
                </a:moveTo>
                <a:lnTo>
                  <a:pt x="5696506" y="0"/>
                </a:lnTo>
                <a:lnTo>
                  <a:pt x="5696506" y="3967546"/>
                </a:lnTo>
                <a:lnTo>
                  <a:pt x="0" y="3967546"/>
                </a:lnTo>
                <a:lnTo>
                  <a:pt x="0" y="0"/>
                </a:lnTo>
                <a:close/>
              </a:path>
            </a:pathLst>
          </a:custGeom>
          <a:blipFill>
            <a:blip r:embed="rId3"/>
            <a:stretch>
              <a:fillRect l="-23469" t="0" r="-4524" b="-62178"/>
            </a:stretch>
          </a:blipFill>
        </p:spPr>
      </p:sp>
      <p:sp>
        <p:nvSpPr>
          <p:cNvPr name="Freeform 4" id="4"/>
          <p:cNvSpPr/>
          <p:nvPr/>
        </p:nvSpPr>
        <p:spPr>
          <a:xfrm flipH="false" flipV="false" rot="5513224">
            <a:off x="3959694" y="4363862"/>
            <a:ext cx="4901573" cy="4022049"/>
          </a:xfrm>
          <a:custGeom>
            <a:avLst/>
            <a:gdLst/>
            <a:ahLst/>
            <a:cxnLst/>
            <a:rect r="r" b="b" t="t" l="l"/>
            <a:pathLst>
              <a:path h="4022049" w="4901573">
                <a:moveTo>
                  <a:pt x="0" y="0"/>
                </a:moveTo>
                <a:lnTo>
                  <a:pt x="4901573" y="0"/>
                </a:lnTo>
                <a:lnTo>
                  <a:pt x="4901573" y="4022049"/>
                </a:lnTo>
                <a:lnTo>
                  <a:pt x="0" y="4022049"/>
                </a:lnTo>
                <a:lnTo>
                  <a:pt x="0" y="0"/>
                </a:lnTo>
                <a:close/>
              </a:path>
            </a:pathLst>
          </a:custGeom>
          <a:blipFill>
            <a:blip r:embed="rId3"/>
            <a:stretch>
              <a:fillRect l="-35598" t="0" r="-28085" b="-76038"/>
            </a:stretch>
          </a:blipFill>
        </p:spPr>
      </p:sp>
      <p:sp>
        <p:nvSpPr>
          <p:cNvPr name="Freeform 5" id="5"/>
          <p:cNvSpPr/>
          <p:nvPr/>
        </p:nvSpPr>
        <p:spPr>
          <a:xfrm flipH="false" flipV="false" rot="5513224">
            <a:off x="7547066" y="5058359"/>
            <a:ext cx="5905884" cy="3805367"/>
          </a:xfrm>
          <a:custGeom>
            <a:avLst/>
            <a:gdLst/>
            <a:ahLst/>
            <a:cxnLst/>
            <a:rect r="r" b="b" t="t" l="l"/>
            <a:pathLst>
              <a:path h="3805367" w="5905884">
                <a:moveTo>
                  <a:pt x="0" y="0"/>
                </a:moveTo>
                <a:lnTo>
                  <a:pt x="5905885" y="0"/>
                </a:lnTo>
                <a:lnTo>
                  <a:pt x="5905885" y="3805367"/>
                </a:lnTo>
                <a:lnTo>
                  <a:pt x="0" y="3805367"/>
                </a:lnTo>
                <a:lnTo>
                  <a:pt x="0" y="0"/>
                </a:lnTo>
                <a:close/>
              </a:path>
            </a:pathLst>
          </a:custGeom>
          <a:blipFill>
            <a:blip r:embed="rId3"/>
            <a:stretch>
              <a:fillRect l="-25813" t="0" r="-3186" b="-76682"/>
            </a:stretch>
          </a:blipFill>
        </p:spPr>
      </p:sp>
      <p:sp>
        <p:nvSpPr>
          <p:cNvPr name="Freeform 6" id="6"/>
          <p:cNvSpPr/>
          <p:nvPr/>
        </p:nvSpPr>
        <p:spPr>
          <a:xfrm flipH="false" flipV="false" rot="5513224">
            <a:off x="13018268" y="4021066"/>
            <a:ext cx="4019958" cy="3968914"/>
          </a:xfrm>
          <a:custGeom>
            <a:avLst/>
            <a:gdLst/>
            <a:ahLst/>
            <a:cxnLst/>
            <a:rect r="r" b="b" t="t" l="l"/>
            <a:pathLst>
              <a:path h="3968914" w="4019958">
                <a:moveTo>
                  <a:pt x="0" y="0"/>
                </a:moveTo>
                <a:lnTo>
                  <a:pt x="4019958" y="0"/>
                </a:lnTo>
                <a:lnTo>
                  <a:pt x="4019958" y="3968914"/>
                </a:lnTo>
                <a:lnTo>
                  <a:pt x="0" y="3968914"/>
                </a:lnTo>
                <a:lnTo>
                  <a:pt x="0" y="0"/>
                </a:lnTo>
                <a:close/>
              </a:path>
            </a:pathLst>
          </a:custGeom>
          <a:blipFill>
            <a:blip r:embed="rId3"/>
            <a:stretch>
              <a:fillRect l="-38231" t="0" r="-63810" b="-80595"/>
            </a:stretch>
          </a:blipFill>
        </p:spPr>
      </p:sp>
      <p:sp>
        <p:nvSpPr>
          <p:cNvPr name="Freeform 7" id="7"/>
          <p:cNvSpPr/>
          <p:nvPr/>
        </p:nvSpPr>
        <p:spPr>
          <a:xfrm flipH="false" flipV="false" rot="4451326">
            <a:off x="-451235" y="-2461286"/>
            <a:ext cx="2588836" cy="5092289"/>
          </a:xfrm>
          <a:custGeom>
            <a:avLst/>
            <a:gdLst/>
            <a:ahLst/>
            <a:cxnLst/>
            <a:rect r="r" b="b" t="t" l="l"/>
            <a:pathLst>
              <a:path h="5092289" w="2588836">
                <a:moveTo>
                  <a:pt x="0" y="0"/>
                </a:moveTo>
                <a:lnTo>
                  <a:pt x="2588836" y="0"/>
                </a:lnTo>
                <a:lnTo>
                  <a:pt x="2588836" y="5092288"/>
                </a:lnTo>
                <a:lnTo>
                  <a:pt x="0" y="5092288"/>
                </a:lnTo>
                <a:lnTo>
                  <a:pt x="0" y="0"/>
                </a:lnTo>
                <a:close/>
              </a:path>
            </a:pathLst>
          </a:custGeom>
          <a:blipFill>
            <a:blip r:embed="rId4">
              <a:extLst>
                <a:ext uri="{96DAC541-7B7A-43D3-8B79-37D633B846F1}">
                  <asvg:svgBlip xmlns:asvg="http://schemas.microsoft.com/office/drawing/2016/SVG/main" r:embed="rId5"/>
                </a:ext>
              </a:extLst>
            </a:blip>
            <a:stretch>
              <a:fillRect l="-43773" t="-4058" r="-30464" b="0"/>
            </a:stretch>
          </a:blipFill>
        </p:spPr>
      </p:sp>
      <p:sp>
        <p:nvSpPr>
          <p:cNvPr name="Freeform 8" id="8"/>
          <p:cNvSpPr/>
          <p:nvPr/>
        </p:nvSpPr>
        <p:spPr>
          <a:xfrm flipH="false" flipV="false" rot="0">
            <a:off x="4418467" y="8618640"/>
            <a:ext cx="3110551" cy="843737"/>
          </a:xfrm>
          <a:custGeom>
            <a:avLst/>
            <a:gdLst/>
            <a:ahLst/>
            <a:cxnLst/>
            <a:rect r="r" b="b" t="t" l="l"/>
            <a:pathLst>
              <a:path h="843737" w="3110551">
                <a:moveTo>
                  <a:pt x="0" y="0"/>
                </a:moveTo>
                <a:lnTo>
                  <a:pt x="3110551" y="0"/>
                </a:lnTo>
                <a:lnTo>
                  <a:pt x="3110551" y="843737"/>
                </a:lnTo>
                <a:lnTo>
                  <a:pt x="0" y="843737"/>
                </a:lnTo>
                <a:lnTo>
                  <a:pt x="0" y="0"/>
                </a:lnTo>
                <a:close/>
              </a:path>
            </a:pathLst>
          </a:custGeom>
          <a:blipFill>
            <a:blip r:embed="rId6"/>
            <a:stretch>
              <a:fillRect l="0" t="0" r="0" b="0"/>
            </a:stretch>
          </a:blipFill>
        </p:spPr>
      </p:sp>
      <p:sp>
        <p:nvSpPr>
          <p:cNvPr name="Freeform 9" id="9"/>
          <p:cNvSpPr/>
          <p:nvPr/>
        </p:nvSpPr>
        <p:spPr>
          <a:xfrm flipH="false" flipV="false" rot="0">
            <a:off x="451197" y="9349026"/>
            <a:ext cx="2949365" cy="800015"/>
          </a:xfrm>
          <a:custGeom>
            <a:avLst/>
            <a:gdLst/>
            <a:ahLst/>
            <a:cxnLst/>
            <a:rect r="r" b="b" t="t" l="l"/>
            <a:pathLst>
              <a:path h="800015" w="2949365">
                <a:moveTo>
                  <a:pt x="0" y="0"/>
                </a:moveTo>
                <a:lnTo>
                  <a:pt x="2949365" y="0"/>
                </a:lnTo>
                <a:lnTo>
                  <a:pt x="2949365" y="800015"/>
                </a:lnTo>
                <a:lnTo>
                  <a:pt x="0" y="800015"/>
                </a:lnTo>
                <a:lnTo>
                  <a:pt x="0" y="0"/>
                </a:lnTo>
                <a:close/>
              </a:path>
            </a:pathLst>
          </a:custGeom>
          <a:blipFill>
            <a:blip r:embed="rId6"/>
            <a:stretch>
              <a:fillRect l="0" t="0" r="0" b="0"/>
            </a:stretch>
          </a:blipFill>
        </p:spPr>
      </p:sp>
      <p:sp>
        <p:nvSpPr>
          <p:cNvPr name="Freeform 10" id="10"/>
          <p:cNvSpPr/>
          <p:nvPr/>
        </p:nvSpPr>
        <p:spPr>
          <a:xfrm flipH="false" flipV="false" rot="0">
            <a:off x="12978678" y="7803173"/>
            <a:ext cx="3211175" cy="871031"/>
          </a:xfrm>
          <a:custGeom>
            <a:avLst/>
            <a:gdLst/>
            <a:ahLst/>
            <a:cxnLst/>
            <a:rect r="r" b="b" t="t" l="l"/>
            <a:pathLst>
              <a:path h="871031" w="3211175">
                <a:moveTo>
                  <a:pt x="0" y="0"/>
                </a:moveTo>
                <a:lnTo>
                  <a:pt x="3211175" y="0"/>
                </a:lnTo>
                <a:lnTo>
                  <a:pt x="3211175" y="871032"/>
                </a:lnTo>
                <a:lnTo>
                  <a:pt x="0" y="871032"/>
                </a:lnTo>
                <a:lnTo>
                  <a:pt x="0" y="0"/>
                </a:lnTo>
                <a:close/>
              </a:path>
            </a:pathLst>
          </a:custGeom>
          <a:blipFill>
            <a:blip r:embed="rId6"/>
            <a:stretch>
              <a:fillRect l="0" t="0" r="0" b="0"/>
            </a:stretch>
          </a:blipFill>
        </p:spPr>
      </p:sp>
      <p:sp>
        <p:nvSpPr>
          <p:cNvPr name="Freeform 11" id="11"/>
          <p:cNvSpPr/>
          <p:nvPr/>
        </p:nvSpPr>
        <p:spPr>
          <a:xfrm flipH="false" flipV="false" rot="0">
            <a:off x="8740128" y="9562698"/>
            <a:ext cx="2989891" cy="811008"/>
          </a:xfrm>
          <a:custGeom>
            <a:avLst/>
            <a:gdLst/>
            <a:ahLst/>
            <a:cxnLst/>
            <a:rect r="r" b="b" t="t" l="l"/>
            <a:pathLst>
              <a:path h="811008" w="2989891">
                <a:moveTo>
                  <a:pt x="0" y="0"/>
                </a:moveTo>
                <a:lnTo>
                  <a:pt x="2989890" y="0"/>
                </a:lnTo>
                <a:lnTo>
                  <a:pt x="2989890" y="811007"/>
                </a:lnTo>
                <a:lnTo>
                  <a:pt x="0" y="811007"/>
                </a:lnTo>
                <a:lnTo>
                  <a:pt x="0" y="0"/>
                </a:lnTo>
                <a:close/>
              </a:path>
            </a:pathLst>
          </a:custGeom>
          <a:blipFill>
            <a:blip r:embed="rId6"/>
            <a:stretch>
              <a:fillRect l="0" t="0" r="0" b="0"/>
            </a:stretch>
          </a:blipFill>
        </p:spPr>
      </p:sp>
      <p:sp>
        <p:nvSpPr>
          <p:cNvPr name="TextBox 12" id="12"/>
          <p:cNvSpPr txBox="true"/>
          <p:nvPr/>
        </p:nvSpPr>
        <p:spPr>
          <a:xfrm rot="0">
            <a:off x="2161263" y="644983"/>
            <a:ext cx="12807059" cy="1257934"/>
          </a:xfrm>
          <a:prstGeom prst="rect">
            <a:avLst/>
          </a:prstGeom>
        </p:spPr>
        <p:txBody>
          <a:bodyPr anchor="t" rtlCol="false" tIns="0" lIns="0" bIns="0" rIns="0">
            <a:spAutoFit/>
          </a:bodyPr>
          <a:lstStyle/>
          <a:p>
            <a:pPr algn="l">
              <a:lnSpc>
                <a:spcPts val="5740"/>
              </a:lnSpc>
            </a:pPr>
            <a:r>
              <a:rPr lang="en-US" sz="4100" b="true">
                <a:solidFill>
                  <a:srgbClr val="BF6837"/>
                </a:solidFill>
                <a:latin typeface="Myriad Bold"/>
                <a:ea typeface="Myriad Bold"/>
                <a:cs typeface="Myriad Bold"/>
                <a:sym typeface="Myriad Bold"/>
              </a:rPr>
              <a:t>Market Segmentation</a:t>
            </a:r>
          </a:p>
          <a:p>
            <a:pPr algn="l" marL="0" indent="0" lvl="0">
              <a:lnSpc>
                <a:spcPts val="3640"/>
              </a:lnSpc>
              <a:spcBef>
                <a:spcPct val="0"/>
              </a:spcBef>
            </a:pPr>
            <a:r>
              <a:rPr lang="en-US" sz="2600">
                <a:solidFill>
                  <a:srgbClr val="2BB671"/>
                </a:solidFill>
                <a:latin typeface="Myriad"/>
                <a:ea typeface="Myriad"/>
                <a:cs typeface="Myriad"/>
                <a:sym typeface="Myriad"/>
              </a:rPr>
              <a:t>Divide Egyptian market into groups based on their traits, needs, or behavior</a:t>
            </a:r>
          </a:p>
        </p:txBody>
      </p:sp>
      <p:sp>
        <p:nvSpPr>
          <p:cNvPr name="Freeform 13" id="13"/>
          <p:cNvSpPr/>
          <p:nvPr/>
        </p:nvSpPr>
        <p:spPr>
          <a:xfrm flipH="false" flipV="false" rot="0">
            <a:off x="14930944" y="302207"/>
            <a:ext cx="3004900" cy="1918467"/>
          </a:xfrm>
          <a:custGeom>
            <a:avLst/>
            <a:gdLst/>
            <a:ahLst/>
            <a:cxnLst/>
            <a:rect r="r" b="b" t="t" l="l"/>
            <a:pathLst>
              <a:path h="1918467" w="3004900">
                <a:moveTo>
                  <a:pt x="0" y="0"/>
                </a:moveTo>
                <a:lnTo>
                  <a:pt x="3004900" y="0"/>
                </a:lnTo>
                <a:lnTo>
                  <a:pt x="3004900" y="1918467"/>
                </a:lnTo>
                <a:lnTo>
                  <a:pt x="0" y="1918467"/>
                </a:lnTo>
                <a:lnTo>
                  <a:pt x="0" y="0"/>
                </a:lnTo>
                <a:close/>
              </a:path>
            </a:pathLst>
          </a:custGeom>
          <a:blipFill>
            <a:blip r:embed="rId7"/>
            <a:stretch>
              <a:fillRect l="0" t="0" r="0" b="0"/>
            </a:stretch>
          </a:blipFill>
        </p:spPr>
      </p:sp>
      <p:sp>
        <p:nvSpPr>
          <p:cNvPr name="Freeform 14" id="14"/>
          <p:cNvSpPr/>
          <p:nvPr/>
        </p:nvSpPr>
        <p:spPr>
          <a:xfrm flipH="true" flipV="false" rot="0">
            <a:off x="15169428" y="7022601"/>
            <a:ext cx="2719266" cy="2805997"/>
          </a:xfrm>
          <a:custGeom>
            <a:avLst/>
            <a:gdLst/>
            <a:ahLst/>
            <a:cxnLst/>
            <a:rect r="r" b="b" t="t" l="l"/>
            <a:pathLst>
              <a:path h="2805997" w="2719266">
                <a:moveTo>
                  <a:pt x="2719266" y="0"/>
                </a:moveTo>
                <a:lnTo>
                  <a:pt x="0" y="0"/>
                </a:lnTo>
                <a:lnTo>
                  <a:pt x="0" y="2805997"/>
                </a:lnTo>
                <a:lnTo>
                  <a:pt x="2719266" y="2805997"/>
                </a:lnTo>
                <a:lnTo>
                  <a:pt x="271926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187043" y="2133808"/>
            <a:ext cx="1842982" cy="1842982"/>
          </a:xfrm>
          <a:custGeom>
            <a:avLst/>
            <a:gdLst/>
            <a:ahLst/>
            <a:cxnLst/>
            <a:rect r="r" b="b" t="t" l="l"/>
            <a:pathLst>
              <a:path h="1842982" w="1842982">
                <a:moveTo>
                  <a:pt x="0" y="0"/>
                </a:moveTo>
                <a:lnTo>
                  <a:pt x="1842982" y="0"/>
                </a:lnTo>
                <a:lnTo>
                  <a:pt x="1842982" y="1842982"/>
                </a:lnTo>
                <a:lnTo>
                  <a:pt x="0" y="1842982"/>
                </a:lnTo>
                <a:lnTo>
                  <a:pt x="0" y="0"/>
                </a:lnTo>
                <a:close/>
              </a:path>
            </a:pathLst>
          </a:custGeom>
          <a:blipFill>
            <a:blip r:embed="rId10"/>
            <a:stretch>
              <a:fillRect l="0" t="0" r="0" b="0"/>
            </a:stretch>
          </a:blipFill>
        </p:spPr>
      </p:sp>
      <p:sp>
        <p:nvSpPr>
          <p:cNvPr name="Freeform 16" id="16"/>
          <p:cNvSpPr/>
          <p:nvPr/>
        </p:nvSpPr>
        <p:spPr>
          <a:xfrm flipH="false" flipV="false" rot="0">
            <a:off x="6107510" y="2096620"/>
            <a:ext cx="1917358" cy="1917358"/>
          </a:xfrm>
          <a:custGeom>
            <a:avLst/>
            <a:gdLst/>
            <a:ahLst/>
            <a:cxnLst/>
            <a:rect r="r" b="b" t="t" l="l"/>
            <a:pathLst>
              <a:path h="1917358" w="1917358">
                <a:moveTo>
                  <a:pt x="0" y="0"/>
                </a:moveTo>
                <a:lnTo>
                  <a:pt x="1917358" y="0"/>
                </a:lnTo>
                <a:lnTo>
                  <a:pt x="1917358" y="1917358"/>
                </a:lnTo>
                <a:lnTo>
                  <a:pt x="0" y="1917358"/>
                </a:lnTo>
                <a:lnTo>
                  <a:pt x="0" y="0"/>
                </a:lnTo>
                <a:close/>
              </a:path>
            </a:pathLst>
          </a:custGeom>
          <a:blipFill>
            <a:blip r:embed="rId11"/>
            <a:stretch>
              <a:fillRect l="0" t="0" r="0" b="0"/>
            </a:stretch>
          </a:blipFill>
        </p:spPr>
      </p:sp>
      <p:sp>
        <p:nvSpPr>
          <p:cNvPr name="Freeform 17" id="17"/>
          <p:cNvSpPr/>
          <p:nvPr/>
        </p:nvSpPr>
        <p:spPr>
          <a:xfrm flipH="false" flipV="false" rot="0">
            <a:off x="2025591" y="2170996"/>
            <a:ext cx="1818002" cy="1818002"/>
          </a:xfrm>
          <a:custGeom>
            <a:avLst/>
            <a:gdLst/>
            <a:ahLst/>
            <a:cxnLst/>
            <a:rect r="r" b="b" t="t" l="l"/>
            <a:pathLst>
              <a:path h="1818002" w="1818002">
                <a:moveTo>
                  <a:pt x="0" y="0"/>
                </a:moveTo>
                <a:lnTo>
                  <a:pt x="1818002" y="0"/>
                </a:lnTo>
                <a:lnTo>
                  <a:pt x="1818002" y="1818001"/>
                </a:lnTo>
                <a:lnTo>
                  <a:pt x="0" y="1818001"/>
                </a:lnTo>
                <a:lnTo>
                  <a:pt x="0" y="0"/>
                </a:lnTo>
                <a:close/>
              </a:path>
            </a:pathLst>
          </a:custGeom>
          <a:blipFill>
            <a:blip r:embed="rId12"/>
            <a:stretch>
              <a:fillRect l="0" t="0" r="0" b="0"/>
            </a:stretch>
          </a:blipFill>
        </p:spPr>
      </p:sp>
      <p:sp>
        <p:nvSpPr>
          <p:cNvPr name="Freeform 18" id="18"/>
          <p:cNvSpPr/>
          <p:nvPr/>
        </p:nvSpPr>
        <p:spPr>
          <a:xfrm flipH="false" flipV="false" rot="0">
            <a:off x="14765849" y="2197700"/>
            <a:ext cx="1979383" cy="1979383"/>
          </a:xfrm>
          <a:custGeom>
            <a:avLst/>
            <a:gdLst/>
            <a:ahLst/>
            <a:cxnLst/>
            <a:rect r="r" b="b" t="t" l="l"/>
            <a:pathLst>
              <a:path h="1979383" w="1979383">
                <a:moveTo>
                  <a:pt x="0" y="0"/>
                </a:moveTo>
                <a:lnTo>
                  <a:pt x="1979383" y="0"/>
                </a:lnTo>
                <a:lnTo>
                  <a:pt x="1979383" y="1979382"/>
                </a:lnTo>
                <a:lnTo>
                  <a:pt x="0" y="1979382"/>
                </a:lnTo>
                <a:lnTo>
                  <a:pt x="0" y="0"/>
                </a:lnTo>
                <a:close/>
              </a:path>
            </a:pathLst>
          </a:custGeom>
          <a:blipFill>
            <a:blip r:embed="rId13"/>
            <a:stretch>
              <a:fillRect l="0" t="0" r="0" b="0"/>
            </a:stretch>
          </a:blipFill>
        </p:spPr>
      </p:sp>
      <p:sp>
        <p:nvSpPr>
          <p:cNvPr name="TextBox 19" id="19"/>
          <p:cNvSpPr txBox="true"/>
          <p:nvPr/>
        </p:nvSpPr>
        <p:spPr>
          <a:xfrm rot="0">
            <a:off x="634652" y="4116937"/>
            <a:ext cx="2775544" cy="5297285"/>
          </a:xfrm>
          <a:prstGeom prst="rect">
            <a:avLst/>
          </a:prstGeom>
        </p:spPr>
        <p:txBody>
          <a:bodyPr anchor="t" rtlCol="false" tIns="0" lIns="0" bIns="0" rIns="0">
            <a:spAutoFit/>
          </a:bodyPr>
          <a:lstStyle/>
          <a:p>
            <a:pPr algn="ctr">
              <a:lnSpc>
                <a:spcPts val="2652"/>
              </a:lnSpc>
            </a:pPr>
            <a:r>
              <a:rPr lang="en-US" b="true" sz="1894">
                <a:solidFill>
                  <a:srgbClr val="9A3F2B"/>
                </a:solidFill>
                <a:latin typeface="Lazord Sans Serif Bold"/>
                <a:ea typeface="Lazord Sans Serif Bold"/>
                <a:cs typeface="Lazord Sans Serif Bold"/>
                <a:sym typeface="Lazord Sans Serif Bold"/>
              </a:rPr>
              <a:t>Age</a:t>
            </a:r>
            <a:r>
              <a:rPr lang="en-US" sz="1894">
                <a:solidFill>
                  <a:srgbClr val="9A3F2B"/>
                </a:solidFill>
                <a:latin typeface="Lazord Sans Serif"/>
                <a:ea typeface="Lazord Sans Serif"/>
                <a:cs typeface="Lazord Sans Serif"/>
                <a:sym typeface="Lazord Sans Serif"/>
              </a:rPr>
              <a:t>: Focus on y</a:t>
            </a:r>
            <a:r>
              <a:rPr lang="en-US" sz="1894">
                <a:solidFill>
                  <a:srgbClr val="9A3F2B"/>
                </a:solidFill>
                <a:latin typeface="Lazord Sans Serif"/>
                <a:ea typeface="Lazord Sans Serif"/>
                <a:cs typeface="Lazord Sans Serif"/>
                <a:sym typeface="Lazord Sans Serif"/>
              </a:rPr>
              <a:t>ounger generations, such as millennials and Gen Z, who are more health-conscious and open to new trends.</a:t>
            </a:r>
          </a:p>
          <a:p>
            <a:pPr algn="ctr">
              <a:lnSpc>
                <a:spcPts val="2652"/>
              </a:lnSpc>
            </a:pPr>
            <a:r>
              <a:rPr lang="en-US" b="true" sz="1894">
                <a:solidFill>
                  <a:srgbClr val="9A3F2B"/>
                </a:solidFill>
                <a:latin typeface="Lazord Sans Serif Bold"/>
                <a:ea typeface="Lazord Sans Serif Bold"/>
                <a:cs typeface="Lazord Sans Serif Bold"/>
                <a:sym typeface="Lazord Sans Serif Bold"/>
              </a:rPr>
              <a:t>Income</a:t>
            </a:r>
            <a:r>
              <a:rPr lang="en-US" sz="1894">
                <a:solidFill>
                  <a:srgbClr val="9A3F2B"/>
                </a:solidFill>
                <a:latin typeface="Lazord Sans Serif"/>
                <a:ea typeface="Lazord Sans Serif"/>
                <a:cs typeface="Lazord Sans Serif"/>
                <a:sym typeface="Lazord Sans Serif"/>
              </a:rPr>
              <a:t>: Target middle to upper-middle-class consumers who have the purchasing power to afford premium organic products.</a:t>
            </a:r>
          </a:p>
          <a:p>
            <a:pPr algn="ctr">
              <a:lnSpc>
                <a:spcPts val="2652"/>
              </a:lnSpc>
            </a:pPr>
            <a:r>
              <a:rPr lang="en-US" b="true" sz="1894">
                <a:solidFill>
                  <a:srgbClr val="9A3F2B"/>
                </a:solidFill>
                <a:latin typeface="Lazord Sans Serif Bold"/>
                <a:ea typeface="Lazord Sans Serif Bold"/>
                <a:cs typeface="Lazord Sans Serif Bold"/>
                <a:sym typeface="Lazord Sans Serif Bold"/>
              </a:rPr>
              <a:t>Family Status:</a:t>
            </a:r>
            <a:r>
              <a:rPr lang="en-US" sz="1894">
                <a:solidFill>
                  <a:srgbClr val="9A3F2B"/>
                </a:solidFill>
                <a:latin typeface="Lazord Sans Serif"/>
                <a:ea typeface="Lazord Sans Serif"/>
                <a:cs typeface="Lazord Sans Serif"/>
                <a:sym typeface="Lazord Sans Serif"/>
              </a:rPr>
              <a:t> Consider targeting young families who are looking for healthier options for their children.</a:t>
            </a:r>
          </a:p>
        </p:txBody>
      </p:sp>
      <p:sp>
        <p:nvSpPr>
          <p:cNvPr name="TextBox 20" id="20"/>
          <p:cNvSpPr txBox="true"/>
          <p:nvPr/>
        </p:nvSpPr>
        <p:spPr>
          <a:xfrm rot="0">
            <a:off x="4486893" y="4226297"/>
            <a:ext cx="2927231" cy="4199303"/>
          </a:xfrm>
          <a:prstGeom prst="rect">
            <a:avLst/>
          </a:prstGeom>
        </p:spPr>
        <p:txBody>
          <a:bodyPr anchor="t" rtlCol="false" tIns="0" lIns="0" bIns="0" rIns="0">
            <a:spAutoFit/>
          </a:bodyPr>
          <a:lstStyle/>
          <a:p>
            <a:pPr algn="ctr">
              <a:lnSpc>
                <a:spcPts val="2797"/>
              </a:lnSpc>
            </a:pPr>
            <a:r>
              <a:rPr lang="en-US" b="true" sz="1998">
                <a:solidFill>
                  <a:srgbClr val="9A3F2B"/>
                </a:solidFill>
                <a:latin typeface="Lazord Sans Serif Bold"/>
                <a:ea typeface="Lazord Sans Serif Bold"/>
                <a:cs typeface="Lazord Sans Serif Bold"/>
                <a:sym typeface="Lazord Sans Serif Bold"/>
              </a:rPr>
              <a:t>Urban Areas:</a:t>
            </a:r>
            <a:r>
              <a:rPr lang="en-US" sz="1998">
                <a:solidFill>
                  <a:srgbClr val="9A3F2B"/>
                </a:solidFill>
                <a:latin typeface="Lazord Sans Serif"/>
                <a:ea typeface="Lazord Sans Serif"/>
                <a:cs typeface="Lazord Sans Serif"/>
                <a:sym typeface="Lazord Sans Serif"/>
              </a:rPr>
              <a:t> Concentrate on major cities like Cairo and Alexandria, where there's higher awareness and demand for organic products.</a:t>
            </a:r>
          </a:p>
          <a:p>
            <a:pPr algn="ctr">
              <a:lnSpc>
                <a:spcPts val="2797"/>
              </a:lnSpc>
            </a:pPr>
            <a:r>
              <a:rPr lang="en-US" b="true" sz="1998">
                <a:solidFill>
                  <a:srgbClr val="9A3F2B"/>
                </a:solidFill>
                <a:latin typeface="Lazord Sans Serif Bold"/>
                <a:ea typeface="Lazord Sans Serif Bold"/>
                <a:cs typeface="Lazord Sans Serif Bold"/>
                <a:sym typeface="Lazord Sans Serif Bold"/>
              </a:rPr>
              <a:t>Affluent Suburbs:</a:t>
            </a:r>
            <a:r>
              <a:rPr lang="en-US" sz="1998">
                <a:solidFill>
                  <a:srgbClr val="9A3F2B"/>
                </a:solidFill>
                <a:latin typeface="Lazord Sans Serif"/>
                <a:ea typeface="Lazord Sans Serif"/>
                <a:cs typeface="Lazord Sans Serif"/>
                <a:sym typeface="Lazord Sans Serif"/>
              </a:rPr>
              <a:t> Target suburban areas around these cities where there is a higher concentration of higher-income families.</a:t>
            </a:r>
          </a:p>
        </p:txBody>
      </p:sp>
      <p:sp>
        <p:nvSpPr>
          <p:cNvPr name="Freeform 21" id="21"/>
          <p:cNvSpPr/>
          <p:nvPr/>
        </p:nvSpPr>
        <p:spPr>
          <a:xfrm flipH="false" flipV="false" rot="0">
            <a:off x="265489" y="9127904"/>
            <a:ext cx="1016908" cy="919031"/>
          </a:xfrm>
          <a:custGeom>
            <a:avLst/>
            <a:gdLst/>
            <a:ahLst/>
            <a:cxnLst/>
            <a:rect r="r" b="b" t="t" l="l"/>
            <a:pathLst>
              <a:path h="919031" w="1016908">
                <a:moveTo>
                  <a:pt x="0" y="0"/>
                </a:moveTo>
                <a:lnTo>
                  <a:pt x="1016908" y="0"/>
                </a:lnTo>
                <a:lnTo>
                  <a:pt x="1016908" y="919031"/>
                </a:lnTo>
                <a:lnTo>
                  <a:pt x="0" y="9190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8655626" y="4194064"/>
            <a:ext cx="2813681" cy="5368634"/>
          </a:xfrm>
          <a:prstGeom prst="rect">
            <a:avLst/>
          </a:prstGeom>
        </p:spPr>
        <p:txBody>
          <a:bodyPr anchor="t" rtlCol="false" tIns="0" lIns="0" bIns="0" rIns="0">
            <a:spAutoFit/>
          </a:bodyPr>
          <a:lstStyle/>
          <a:p>
            <a:pPr algn="ctr">
              <a:lnSpc>
                <a:spcPts val="2688"/>
              </a:lnSpc>
            </a:pPr>
            <a:r>
              <a:rPr lang="en-US" b="true" sz="1920">
                <a:solidFill>
                  <a:srgbClr val="9A3F2B"/>
                </a:solidFill>
                <a:latin typeface="Lazord Sans Serif Bold"/>
                <a:ea typeface="Lazord Sans Serif Bold"/>
                <a:cs typeface="Lazord Sans Serif Bold"/>
                <a:sym typeface="Lazord Sans Serif Bold"/>
              </a:rPr>
              <a:t>Lifestyle</a:t>
            </a:r>
            <a:r>
              <a:rPr lang="en-US" sz="1920">
                <a:solidFill>
                  <a:srgbClr val="9A3F2B"/>
                </a:solidFill>
                <a:latin typeface="Lazord Sans Serif"/>
                <a:ea typeface="Lazord Sans Serif"/>
                <a:cs typeface="Lazord Sans Serif"/>
                <a:sym typeface="Lazord Sans Serif"/>
              </a:rPr>
              <a:t>: Appeal to consumers who lead a healthy lifestyle and are interested in fitness, wellness, and organic food.</a:t>
            </a:r>
          </a:p>
          <a:p>
            <a:pPr algn="ctr">
              <a:lnSpc>
                <a:spcPts val="2688"/>
              </a:lnSpc>
            </a:pPr>
            <a:r>
              <a:rPr lang="en-US" b="true" sz="1920">
                <a:solidFill>
                  <a:srgbClr val="9A3F2B"/>
                </a:solidFill>
                <a:latin typeface="Lazord Sans Serif Bold"/>
                <a:ea typeface="Lazord Sans Serif Bold"/>
                <a:cs typeface="Lazord Sans Serif Bold"/>
                <a:sym typeface="Lazord Sans Serif Bold"/>
              </a:rPr>
              <a:t>Values</a:t>
            </a:r>
            <a:r>
              <a:rPr lang="en-US" sz="1920">
                <a:solidFill>
                  <a:srgbClr val="9A3F2B"/>
                </a:solidFill>
                <a:latin typeface="Lazord Sans Serif"/>
                <a:ea typeface="Lazord Sans Serif"/>
                <a:cs typeface="Lazord Sans Serif"/>
                <a:sym typeface="Lazord Sans Serif"/>
              </a:rPr>
              <a:t>: Focus on individuals who are concerned about environmental sustainability and ethical sourcing.</a:t>
            </a:r>
          </a:p>
          <a:p>
            <a:pPr algn="ctr">
              <a:lnSpc>
                <a:spcPts val="2688"/>
              </a:lnSpc>
            </a:pPr>
            <a:r>
              <a:rPr lang="en-US" b="true" sz="1920">
                <a:solidFill>
                  <a:srgbClr val="9A3F2B"/>
                </a:solidFill>
                <a:latin typeface="Lazord Sans Serif Bold"/>
                <a:ea typeface="Lazord Sans Serif Bold"/>
                <a:cs typeface="Lazord Sans Serif Bold"/>
                <a:sym typeface="Lazord Sans Serif Bold"/>
              </a:rPr>
              <a:t>Affluent Suburbs</a:t>
            </a:r>
            <a:r>
              <a:rPr lang="en-US" sz="1920">
                <a:solidFill>
                  <a:srgbClr val="9A3F2B"/>
                </a:solidFill>
                <a:latin typeface="Lazord Sans Serif"/>
                <a:ea typeface="Lazord Sans Serif"/>
                <a:cs typeface="Lazord Sans Serif"/>
                <a:sym typeface="Lazord Sans Serif"/>
              </a:rPr>
              <a:t>: Target suburban areas around these cities where there is a higher concentration of higher-income families.</a:t>
            </a:r>
          </a:p>
        </p:txBody>
      </p:sp>
      <p:sp>
        <p:nvSpPr>
          <p:cNvPr name="TextBox 23" id="23"/>
          <p:cNvSpPr txBox="true"/>
          <p:nvPr/>
        </p:nvSpPr>
        <p:spPr>
          <a:xfrm rot="0">
            <a:off x="13073304" y="4348039"/>
            <a:ext cx="3021924" cy="3280963"/>
          </a:xfrm>
          <a:prstGeom prst="rect">
            <a:avLst/>
          </a:prstGeom>
        </p:spPr>
        <p:txBody>
          <a:bodyPr anchor="t" rtlCol="false" tIns="0" lIns="0" bIns="0" rIns="0">
            <a:spAutoFit/>
          </a:bodyPr>
          <a:lstStyle/>
          <a:p>
            <a:pPr algn="ctr">
              <a:lnSpc>
                <a:spcPts val="2887"/>
              </a:lnSpc>
            </a:pPr>
            <a:r>
              <a:rPr lang="en-US" b="true" sz="2062">
                <a:solidFill>
                  <a:srgbClr val="9A3F2B"/>
                </a:solidFill>
                <a:latin typeface="Lazord Sans Serif Bold"/>
                <a:ea typeface="Lazord Sans Serif Bold"/>
                <a:cs typeface="Lazord Sans Serif Bold"/>
                <a:sym typeface="Lazord Sans Serif Bold"/>
              </a:rPr>
              <a:t>Benefits Sought</a:t>
            </a:r>
            <a:r>
              <a:rPr lang="en-US" sz="2062">
                <a:solidFill>
                  <a:srgbClr val="9A3F2B"/>
                </a:solidFill>
                <a:latin typeface="Lazord Sans Serif"/>
                <a:ea typeface="Lazord Sans Serif"/>
                <a:cs typeface="Lazord Sans Serif"/>
                <a:sym typeface="Lazord Sans Serif"/>
              </a:rPr>
              <a:t>: Target those looking for healthier, chemic</a:t>
            </a:r>
            <a:r>
              <a:rPr lang="en-US" sz="2062">
                <a:solidFill>
                  <a:srgbClr val="9A3F2B"/>
                </a:solidFill>
                <a:latin typeface="Lazord Sans Serif"/>
                <a:ea typeface="Lazord Sans Serif"/>
                <a:cs typeface="Lazord Sans Serif"/>
                <a:sym typeface="Lazord Sans Serif"/>
              </a:rPr>
              <a:t>al-free food options.</a:t>
            </a:r>
          </a:p>
          <a:p>
            <a:pPr algn="ctr">
              <a:lnSpc>
                <a:spcPts val="2887"/>
              </a:lnSpc>
            </a:pPr>
            <a:r>
              <a:rPr lang="en-US" b="true" sz="2062">
                <a:solidFill>
                  <a:srgbClr val="9A3F2B"/>
                </a:solidFill>
                <a:latin typeface="Lazord Sans Serif Bold"/>
                <a:ea typeface="Lazord Sans Serif Bold"/>
                <a:cs typeface="Lazord Sans Serif Bold"/>
                <a:sym typeface="Lazord Sans Serif Bold"/>
              </a:rPr>
              <a:t>User Status</a:t>
            </a:r>
            <a:r>
              <a:rPr lang="en-US" sz="2062">
                <a:solidFill>
                  <a:srgbClr val="9A3F2B"/>
                </a:solidFill>
                <a:latin typeface="Lazord Sans Serif"/>
                <a:ea typeface="Lazord Sans Serif"/>
                <a:cs typeface="Lazord Sans Serif"/>
                <a:sym typeface="Lazord Sans Serif"/>
              </a:rPr>
              <a:t>: Identify early adopters of organic products and those transitioning from conventional to organic.</a:t>
            </a:r>
          </a:p>
        </p:txBody>
      </p:sp>
      <p:sp>
        <p:nvSpPr>
          <p:cNvPr name="TextBox 24" id="24"/>
          <p:cNvSpPr txBox="true"/>
          <p:nvPr/>
        </p:nvSpPr>
        <p:spPr>
          <a:xfrm rot="0">
            <a:off x="496784" y="3344953"/>
            <a:ext cx="1571226" cy="305741"/>
          </a:xfrm>
          <a:prstGeom prst="rect">
            <a:avLst/>
          </a:prstGeom>
        </p:spPr>
        <p:txBody>
          <a:bodyPr anchor="t" rtlCol="false" tIns="0" lIns="0" bIns="0" rIns="0">
            <a:spAutoFit/>
          </a:bodyPr>
          <a:lstStyle/>
          <a:p>
            <a:pPr algn="ctr">
              <a:lnSpc>
                <a:spcPts val="2573"/>
              </a:lnSpc>
              <a:spcBef>
                <a:spcPct val="0"/>
              </a:spcBef>
            </a:pPr>
            <a:r>
              <a:rPr lang="en-US" sz="1837">
                <a:solidFill>
                  <a:srgbClr val="9A3F2B"/>
                </a:solidFill>
                <a:latin typeface="Lexend Deca"/>
                <a:ea typeface="Lexend Deca"/>
                <a:cs typeface="Lexend Deca"/>
                <a:sym typeface="Lexend Deca"/>
              </a:rPr>
              <a:t>Demographic</a:t>
            </a:r>
          </a:p>
        </p:txBody>
      </p:sp>
      <p:sp>
        <p:nvSpPr>
          <p:cNvPr name="TextBox 25" id="25"/>
          <p:cNvSpPr txBox="true"/>
          <p:nvPr/>
        </p:nvSpPr>
        <p:spPr>
          <a:xfrm rot="0">
            <a:off x="4536283" y="3344953"/>
            <a:ext cx="1571226" cy="305741"/>
          </a:xfrm>
          <a:prstGeom prst="rect">
            <a:avLst/>
          </a:prstGeom>
        </p:spPr>
        <p:txBody>
          <a:bodyPr anchor="t" rtlCol="false" tIns="0" lIns="0" bIns="0" rIns="0">
            <a:spAutoFit/>
          </a:bodyPr>
          <a:lstStyle/>
          <a:p>
            <a:pPr algn="ctr">
              <a:lnSpc>
                <a:spcPts val="2573"/>
              </a:lnSpc>
              <a:spcBef>
                <a:spcPct val="0"/>
              </a:spcBef>
            </a:pPr>
            <a:r>
              <a:rPr lang="en-US" sz="1837">
                <a:solidFill>
                  <a:srgbClr val="9A3F2B"/>
                </a:solidFill>
                <a:latin typeface="Lexend Deca"/>
                <a:ea typeface="Lexend Deca"/>
                <a:cs typeface="Lexend Deca"/>
                <a:sym typeface="Lexend Deca"/>
              </a:rPr>
              <a:t>Geographic </a:t>
            </a:r>
          </a:p>
        </p:txBody>
      </p:sp>
      <p:sp>
        <p:nvSpPr>
          <p:cNvPr name="TextBox 26" id="26"/>
          <p:cNvSpPr txBox="true"/>
          <p:nvPr/>
        </p:nvSpPr>
        <p:spPr>
          <a:xfrm rot="0">
            <a:off x="8720193" y="3378148"/>
            <a:ext cx="1577097" cy="629417"/>
          </a:xfrm>
          <a:prstGeom prst="rect">
            <a:avLst/>
          </a:prstGeom>
        </p:spPr>
        <p:txBody>
          <a:bodyPr anchor="t" rtlCol="false" tIns="0" lIns="0" bIns="0" rIns="0">
            <a:spAutoFit/>
          </a:bodyPr>
          <a:lstStyle/>
          <a:p>
            <a:pPr algn="ctr">
              <a:lnSpc>
                <a:spcPts val="2582"/>
              </a:lnSpc>
              <a:spcBef>
                <a:spcPct val="0"/>
              </a:spcBef>
            </a:pPr>
            <a:r>
              <a:rPr lang="en-US" sz="1844">
                <a:solidFill>
                  <a:srgbClr val="9A3F2B"/>
                </a:solidFill>
                <a:latin typeface="Lexend Deca"/>
                <a:ea typeface="Lexend Deca"/>
                <a:cs typeface="Lexend Deca"/>
                <a:sym typeface="Lexend Deca"/>
              </a:rPr>
              <a:t>Psychographic </a:t>
            </a:r>
          </a:p>
        </p:txBody>
      </p:sp>
      <p:sp>
        <p:nvSpPr>
          <p:cNvPr name="TextBox 27" id="27"/>
          <p:cNvSpPr txBox="true"/>
          <p:nvPr/>
        </p:nvSpPr>
        <p:spPr>
          <a:xfrm rot="0">
            <a:off x="13188753" y="3344953"/>
            <a:ext cx="1577097" cy="305567"/>
          </a:xfrm>
          <a:prstGeom prst="rect">
            <a:avLst/>
          </a:prstGeom>
        </p:spPr>
        <p:txBody>
          <a:bodyPr anchor="t" rtlCol="false" tIns="0" lIns="0" bIns="0" rIns="0">
            <a:spAutoFit/>
          </a:bodyPr>
          <a:lstStyle/>
          <a:p>
            <a:pPr algn="ctr">
              <a:lnSpc>
                <a:spcPts val="2582"/>
              </a:lnSpc>
              <a:spcBef>
                <a:spcPct val="0"/>
              </a:spcBef>
            </a:pPr>
            <a:r>
              <a:rPr lang="en-US" sz="1844">
                <a:solidFill>
                  <a:srgbClr val="9A3F2B"/>
                </a:solidFill>
                <a:latin typeface="Lexend Deca"/>
                <a:ea typeface="Lexend Deca"/>
                <a:cs typeface="Lexend Deca"/>
                <a:sym typeface="Lexend Deca"/>
              </a:rPr>
              <a:t>Behavioral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DAGTobxIadA</dc:identifier>
  <dcterms:modified xsi:type="dcterms:W3CDTF">2011-08-01T06:04:30Z</dcterms:modified>
  <cp:revision>1</cp:revision>
  <dc:title>Brown Colorful Retro Digital Marketing Presentation</dc:title>
</cp:coreProperties>
</file>